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12"/>
  </p:notesMasterIdLst>
  <p:handoutMasterIdLst>
    <p:handoutMasterId r:id="rId13"/>
  </p:handoutMasterIdLst>
  <p:sldIdLst>
    <p:sldId id="257" r:id="rId3"/>
    <p:sldId id="1041" r:id="rId4"/>
    <p:sldId id="268" r:id="rId5"/>
    <p:sldId id="270" r:id="rId6"/>
    <p:sldId id="1042" r:id="rId7"/>
    <p:sldId id="1043" r:id="rId8"/>
    <p:sldId id="1045" r:id="rId9"/>
    <p:sldId id="1044" r:id="rId10"/>
    <p:sldId id="285"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FFC000"/>
    <a:srgbClr val="C0504D"/>
    <a:srgbClr val="0F91E1"/>
    <a:srgbClr val="DB337B"/>
    <a:srgbClr val="3A414B"/>
    <a:srgbClr val="0A57A3"/>
    <a:srgbClr val="FF9900"/>
    <a:srgbClr val="0C4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99" autoAdjust="0"/>
    <p:restoredTop sz="96182" autoAdjust="0"/>
  </p:normalViewPr>
  <p:slideViewPr>
    <p:cSldViewPr snapToGrid="0">
      <p:cViewPr varScale="1">
        <p:scale>
          <a:sx n="106" d="100"/>
          <a:sy n="106" d="100"/>
        </p:scale>
        <p:origin x="714" y="114"/>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A56829-66AA-42AA-918E-5C6DB1AE50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41084A9-BC5C-4420-B17C-51E328D45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t>2024/7/15</a:t>
            </a:fld>
            <a:endParaRPr lang="zh-CN" altLang="en-US"/>
          </a:p>
        </p:txBody>
      </p:sp>
      <p:sp>
        <p:nvSpPr>
          <p:cNvPr id="4" name="页脚占位符 3">
            <a:extLst>
              <a:ext uri="{FF2B5EF4-FFF2-40B4-BE49-F238E27FC236}">
                <a16:creationId xmlns:a16="http://schemas.microsoft.com/office/drawing/2014/main" id="{0D6F2124-7B35-4E59-B9E8-DB09EE1408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2BF8FFE-D997-4E34-9A01-CD2014B9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t>‹#›</a:t>
            </a:fld>
            <a:endParaRPr lang="zh-CN" altLang="en-US"/>
          </a:p>
        </p:txBody>
      </p:sp>
    </p:spTree>
    <p:extLst>
      <p:ext uri="{BB962C8B-B14F-4D97-AF65-F5344CB8AC3E}">
        <p14:creationId xmlns:p14="http://schemas.microsoft.com/office/powerpoint/2010/main" val="108155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2024/7/15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2</a:t>
            </a:fld>
            <a:endParaRPr lang="en-US"/>
          </a:p>
        </p:txBody>
      </p:sp>
    </p:spTree>
    <p:extLst>
      <p:ext uri="{BB962C8B-B14F-4D97-AF65-F5344CB8AC3E}">
        <p14:creationId xmlns:p14="http://schemas.microsoft.com/office/powerpoint/2010/main" val="129193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3</a:t>
            </a:fld>
            <a:endParaRPr lang="en-US"/>
          </a:p>
        </p:txBody>
      </p:sp>
    </p:spTree>
    <p:extLst>
      <p:ext uri="{BB962C8B-B14F-4D97-AF65-F5344CB8AC3E}">
        <p14:creationId xmlns:p14="http://schemas.microsoft.com/office/powerpoint/2010/main" val="408940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4</a:t>
            </a:fld>
            <a:endParaRPr lang="en-US"/>
          </a:p>
        </p:txBody>
      </p:sp>
    </p:spTree>
    <p:extLst>
      <p:ext uri="{BB962C8B-B14F-4D97-AF65-F5344CB8AC3E}">
        <p14:creationId xmlns:p14="http://schemas.microsoft.com/office/powerpoint/2010/main" val="118408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5</a:t>
            </a:fld>
            <a:endParaRPr lang="en-US"/>
          </a:p>
        </p:txBody>
      </p:sp>
    </p:spTree>
    <p:extLst>
      <p:ext uri="{BB962C8B-B14F-4D97-AF65-F5344CB8AC3E}">
        <p14:creationId xmlns:p14="http://schemas.microsoft.com/office/powerpoint/2010/main" val="34200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6</a:t>
            </a:fld>
            <a:endParaRPr lang="en-US"/>
          </a:p>
        </p:txBody>
      </p:sp>
    </p:spTree>
    <p:extLst>
      <p:ext uri="{BB962C8B-B14F-4D97-AF65-F5344CB8AC3E}">
        <p14:creationId xmlns:p14="http://schemas.microsoft.com/office/powerpoint/2010/main" val="235636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7</a:t>
            </a:fld>
            <a:endParaRPr lang="en-US"/>
          </a:p>
        </p:txBody>
      </p:sp>
    </p:spTree>
    <p:extLst>
      <p:ext uri="{BB962C8B-B14F-4D97-AF65-F5344CB8AC3E}">
        <p14:creationId xmlns:p14="http://schemas.microsoft.com/office/powerpoint/2010/main" val="311239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7AF47B8C-5F1F-434B-B463-303C989C6154}" type="slidenum">
              <a:rPr lang="en-US" smtClean="0"/>
              <a:t>8</a:t>
            </a:fld>
            <a:endParaRPr lang="en-US"/>
          </a:p>
        </p:txBody>
      </p:sp>
    </p:spTree>
    <p:extLst>
      <p:ext uri="{BB962C8B-B14F-4D97-AF65-F5344CB8AC3E}">
        <p14:creationId xmlns:p14="http://schemas.microsoft.com/office/powerpoint/2010/main" val="418355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B99F27-A504-BFA7-3709-4F8EAEC6F2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00" y="0"/>
            <a:ext cx="12216200" cy="6858000"/>
          </a:xfrm>
          <a:prstGeom prst="rect">
            <a:avLst/>
          </a:prstGeom>
        </p:spPr>
      </p:pic>
      <p:sp>
        <p:nvSpPr>
          <p:cNvPr id="3" name="矩形 2">
            <a:extLst>
              <a:ext uri="{FF2B5EF4-FFF2-40B4-BE49-F238E27FC236}">
                <a16:creationId xmlns:a16="http://schemas.microsoft.com/office/drawing/2014/main" id="{1A1E3282-1CB3-4EE8-BB3D-291C7C150A8B}"/>
              </a:ext>
            </a:extLst>
          </p:cNvPr>
          <p:cNvSpPr/>
          <p:nvPr userDrawn="1"/>
        </p:nvSpPr>
        <p:spPr>
          <a:xfrm>
            <a:off x="0" y="3939924"/>
            <a:ext cx="12186852" cy="224685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02" name="标题 1"/>
          <p:cNvSpPr>
            <a:spLocks noGrp="1"/>
          </p:cNvSpPr>
          <p:nvPr>
            <p:ph type="ctrTitle" hasCustomPrompt="1"/>
          </p:nvPr>
        </p:nvSpPr>
        <p:spPr>
          <a:xfrm>
            <a:off x="3720115" y="4586225"/>
            <a:ext cx="4382870" cy="754343"/>
          </a:xfrm>
        </p:spPr>
        <p:txBody>
          <a:bodyPr anchor="b">
            <a:normAutofit/>
          </a:bodyPr>
          <a:lstStyle>
            <a:lvl1pPr algn="r">
              <a:defRPr sz="4000">
                <a:solidFill>
                  <a:schemeClr val="bg1"/>
                </a:solidFill>
              </a:defRPr>
            </a:lvl1pPr>
          </a:lstStyle>
          <a:p>
            <a:r>
              <a:rPr lang="zh-CN" altLang="en-US" dirty="0"/>
              <a:t>纽约温莎学校介绍</a:t>
            </a:r>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2024/7/15</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Tree>
    <p:extLst>
      <p:ext uri="{BB962C8B-B14F-4D97-AF65-F5344CB8AC3E}">
        <p14:creationId xmlns:p14="http://schemas.microsoft.com/office/powerpoint/2010/main" val="101997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63F21C6-9CDD-5F11-CFD2-2DE2730A663D}"/>
              </a:ext>
            </a:extLst>
          </p:cNvPr>
          <p:cNvGrpSpPr/>
          <p:nvPr/>
        </p:nvGrpSpPr>
        <p:grpSpPr>
          <a:xfrm>
            <a:off x="-1" y="0"/>
            <a:ext cx="8035465" cy="6858000"/>
            <a:chOff x="-1" y="0"/>
            <a:chExt cx="8035465" cy="6858000"/>
          </a:xfrm>
        </p:grpSpPr>
        <p:sp>
          <p:nvSpPr>
            <p:cNvPr id="17" name="Freeform: Shape 16">
              <a:extLst>
                <a:ext uri="{FF2B5EF4-FFF2-40B4-BE49-F238E27FC236}">
                  <a16:creationId xmlns:a16="http://schemas.microsoft.com/office/drawing/2014/main" id="{0F6441B1-CAB1-534E-CA25-7FE1946E0E61}"/>
                </a:ext>
              </a:extLst>
            </p:cNvPr>
            <p:cNvSpPr>
              <a:spLocks/>
            </p:cNvSpPr>
            <p:nvPr/>
          </p:nvSpPr>
          <p:spPr bwMode="auto">
            <a:xfrm>
              <a:off x="0" y="0"/>
              <a:ext cx="4674727" cy="6858000"/>
            </a:xfrm>
            <a:custGeom>
              <a:avLst/>
              <a:gdLst>
                <a:gd name="connsiteX0" fmla="*/ 0 w 4674727"/>
                <a:gd name="connsiteY0" fmla="*/ 0 h 6858000"/>
                <a:gd name="connsiteX1" fmla="*/ 252412 w 4674727"/>
                <a:gd name="connsiteY1" fmla="*/ 0 h 6858000"/>
                <a:gd name="connsiteX2" fmla="*/ 4674727 w 4674727"/>
                <a:gd name="connsiteY2" fmla="*/ 6858000 h 6858000"/>
                <a:gd name="connsiteX3" fmla="*/ 0 w 46747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4727" h="6858000">
                  <a:moveTo>
                    <a:pt x="0" y="0"/>
                  </a:moveTo>
                  <a:lnTo>
                    <a:pt x="252412" y="0"/>
                  </a:lnTo>
                  <a:lnTo>
                    <a:pt x="4674727" y="6858000"/>
                  </a:lnTo>
                  <a:lnTo>
                    <a:pt x="0" y="6858000"/>
                  </a:lnTo>
                  <a:close/>
                </a:path>
              </a:pathLst>
            </a:custGeom>
            <a:gradFill>
              <a:gsLst>
                <a:gs pos="0">
                  <a:schemeClr val="accent1">
                    <a:lumMod val="75000"/>
                  </a:schemeClr>
                </a:gs>
                <a:gs pos="100000">
                  <a:schemeClr val="accent1"/>
                </a:gs>
              </a:gsLst>
              <a:lin ang="162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18" name="Freeform: Shape 17">
              <a:extLst>
                <a:ext uri="{FF2B5EF4-FFF2-40B4-BE49-F238E27FC236}">
                  <a16:creationId xmlns:a16="http://schemas.microsoft.com/office/drawing/2014/main" id="{5574108A-97F1-C79F-7221-412095C66204}"/>
                </a:ext>
              </a:extLst>
            </p:cNvPr>
            <p:cNvSpPr>
              <a:spLocks/>
            </p:cNvSpPr>
            <p:nvPr/>
          </p:nvSpPr>
          <p:spPr bwMode="auto">
            <a:xfrm>
              <a:off x="252413" y="0"/>
              <a:ext cx="5398628" cy="6858000"/>
            </a:xfrm>
            <a:custGeom>
              <a:avLst/>
              <a:gdLst>
                <a:gd name="connsiteX0" fmla="*/ 0 w 5398628"/>
                <a:gd name="connsiteY0" fmla="*/ 0 h 6858000"/>
                <a:gd name="connsiteX1" fmla="*/ 976313 w 5398628"/>
                <a:gd name="connsiteY1" fmla="*/ 0 h 6858000"/>
                <a:gd name="connsiteX2" fmla="*/ 5398628 w 5398628"/>
                <a:gd name="connsiteY2" fmla="*/ 6858000 h 6858000"/>
                <a:gd name="connsiteX3" fmla="*/ 4422316 w 53986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8628" h="6858000">
                  <a:moveTo>
                    <a:pt x="0" y="0"/>
                  </a:moveTo>
                  <a:lnTo>
                    <a:pt x="976313" y="0"/>
                  </a:lnTo>
                  <a:lnTo>
                    <a:pt x="5398628" y="6858000"/>
                  </a:lnTo>
                  <a:lnTo>
                    <a:pt x="4422316"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19" name="Freeform: Shape 18">
              <a:extLst>
                <a:ext uri="{FF2B5EF4-FFF2-40B4-BE49-F238E27FC236}">
                  <a16:creationId xmlns:a16="http://schemas.microsoft.com/office/drawing/2014/main" id="{DB61EB93-F199-DFCB-582D-7B1B93AA9562}"/>
                </a:ext>
              </a:extLst>
            </p:cNvPr>
            <p:cNvSpPr>
              <a:spLocks/>
            </p:cNvSpPr>
            <p:nvPr/>
          </p:nvSpPr>
          <p:spPr bwMode="auto">
            <a:xfrm>
              <a:off x="1241425" y="0"/>
              <a:ext cx="5805027" cy="6858000"/>
            </a:xfrm>
            <a:custGeom>
              <a:avLst/>
              <a:gdLst>
                <a:gd name="connsiteX0" fmla="*/ 0 w 5805027"/>
                <a:gd name="connsiteY0" fmla="*/ 0 h 6858000"/>
                <a:gd name="connsiteX1" fmla="*/ 1381125 w 5805027"/>
                <a:gd name="connsiteY1" fmla="*/ 0 h 6858000"/>
                <a:gd name="connsiteX2" fmla="*/ 5805027 w 5805027"/>
                <a:gd name="connsiteY2" fmla="*/ 6858000 h 6858000"/>
                <a:gd name="connsiteX3" fmla="*/ 4422316 w 58050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05027" h="6858000">
                  <a:moveTo>
                    <a:pt x="0" y="0"/>
                  </a:moveTo>
                  <a:lnTo>
                    <a:pt x="1381125" y="0"/>
                  </a:lnTo>
                  <a:lnTo>
                    <a:pt x="5805027" y="6858000"/>
                  </a:lnTo>
                  <a:lnTo>
                    <a:pt x="4422316" y="6858000"/>
                  </a:lnTo>
                  <a:close/>
                </a:path>
              </a:pathLst>
            </a:custGeom>
            <a:gradFill>
              <a:gsLst>
                <a:gs pos="0">
                  <a:schemeClr val="accent2">
                    <a:lumMod val="20000"/>
                    <a:lumOff val="80000"/>
                    <a:alpha val="0"/>
                  </a:schemeClr>
                </a:gs>
                <a:gs pos="100000">
                  <a:schemeClr val="accent2"/>
                </a:gs>
              </a:gsLst>
              <a:lin ang="54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0" name="Freeform: Shape 19">
              <a:extLst>
                <a:ext uri="{FF2B5EF4-FFF2-40B4-BE49-F238E27FC236}">
                  <a16:creationId xmlns:a16="http://schemas.microsoft.com/office/drawing/2014/main" id="{480F4B58-CD99-7C07-F518-0A01083FCC8A}"/>
                </a:ext>
              </a:extLst>
            </p:cNvPr>
            <p:cNvSpPr>
              <a:spLocks/>
            </p:cNvSpPr>
            <p:nvPr/>
          </p:nvSpPr>
          <p:spPr bwMode="auto">
            <a:xfrm>
              <a:off x="4576634" y="0"/>
              <a:ext cx="3458830" cy="3731526"/>
            </a:xfrm>
            <a:custGeom>
              <a:avLst/>
              <a:gdLst>
                <a:gd name="T0" fmla="*/ 0 w 864"/>
                <a:gd name="T1" fmla="*/ 932 h 932"/>
                <a:gd name="T2" fmla="*/ 160 w 864"/>
                <a:gd name="T3" fmla="*/ 932 h 932"/>
                <a:gd name="T4" fmla="*/ 360 w 864"/>
                <a:gd name="T5" fmla="*/ 820 h 932"/>
                <a:gd name="T6" fmla="*/ 864 w 864"/>
                <a:gd name="T7" fmla="*/ 0 h 932"/>
                <a:gd name="T8" fmla="*/ 573 w 864"/>
                <a:gd name="T9" fmla="*/ 0 h 932"/>
                <a:gd name="T10" fmla="*/ 0 w 864"/>
                <a:gd name="T11" fmla="*/ 932 h 932"/>
              </a:gdLst>
              <a:ahLst/>
              <a:cxnLst>
                <a:cxn ang="0">
                  <a:pos x="T0" y="T1"/>
                </a:cxn>
                <a:cxn ang="0">
                  <a:pos x="T2" y="T3"/>
                </a:cxn>
                <a:cxn ang="0">
                  <a:pos x="T4" y="T5"/>
                </a:cxn>
                <a:cxn ang="0">
                  <a:pos x="T6" y="T7"/>
                </a:cxn>
                <a:cxn ang="0">
                  <a:pos x="T8" y="T9"/>
                </a:cxn>
                <a:cxn ang="0">
                  <a:pos x="T10" y="T11"/>
                </a:cxn>
              </a:cxnLst>
              <a:rect l="0" t="0" r="r" b="b"/>
              <a:pathLst>
                <a:path w="864" h="932">
                  <a:moveTo>
                    <a:pt x="0" y="932"/>
                  </a:moveTo>
                  <a:cubicBezTo>
                    <a:pt x="160" y="932"/>
                    <a:pt x="160" y="932"/>
                    <a:pt x="160" y="932"/>
                  </a:cubicBezTo>
                  <a:cubicBezTo>
                    <a:pt x="241" y="932"/>
                    <a:pt x="317" y="890"/>
                    <a:pt x="360" y="820"/>
                  </a:cubicBezTo>
                  <a:cubicBezTo>
                    <a:pt x="864" y="0"/>
                    <a:pt x="864" y="0"/>
                    <a:pt x="864" y="0"/>
                  </a:cubicBezTo>
                  <a:cubicBezTo>
                    <a:pt x="573" y="0"/>
                    <a:pt x="573" y="0"/>
                    <a:pt x="573" y="0"/>
                  </a:cubicBezTo>
                  <a:lnTo>
                    <a:pt x="0" y="932"/>
                  </a:lnTo>
                  <a:close/>
                </a:path>
              </a:pathLst>
            </a:custGeom>
            <a:gradFill flip="none" rotWithShape="1">
              <a:gsLst>
                <a:gs pos="0">
                  <a:schemeClr val="accent1">
                    <a:lumMod val="20000"/>
                    <a:lumOff val="80000"/>
                    <a:alpha val="40000"/>
                  </a:schemeClr>
                </a:gs>
                <a:gs pos="100000">
                  <a:schemeClr val="accent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Shape 20">
              <a:extLst>
                <a:ext uri="{FF2B5EF4-FFF2-40B4-BE49-F238E27FC236}">
                  <a16:creationId xmlns:a16="http://schemas.microsoft.com/office/drawing/2014/main" id="{D2C41CFC-2C0C-6BF6-3FE5-C525EBA66251}"/>
                </a:ext>
              </a:extLst>
            </p:cNvPr>
            <p:cNvSpPr>
              <a:spLocks/>
            </p:cNvSpPr>
            <p:nvPr/>
          </p:nvSpPr>
          <p:spPr bwMode="auto">
            <a:xfrm>
              <a:off x="5084763" y="0"/>
              <a:ext cx="1838325" cy="12700"/>
            </a:xfrm>
            <a:custGeom>
              <a:avLst/>
              <a:gdLst>
                <a:gd name="T0" fmla="*/ 1154 w 1158"/>
                <a:gd name="T1" fmla="*/ 8 h 8"/>
                <a:gd name="T2" fmla="*/ 1158 w 1158"/>
                <a:gd name="T3" fmla="*/ 0 h 8"/>
                <a:gd name="T4" fmla="*/ 0 w 1158"/>
                <a:gd name="T5" fmla="*/ 0 h 8"/>
                <a:gd name="T6" fmla="*/ 0 w 1158"/>
                <a:gd name="T7" fmla="*/ 8 h 8"/>
                <a:gd name="T8" fmla="*/ 1154 w 1158"/>
                <a:gd name="T9" fmla="*/ 8 h 8"/>
              </a:gdLst>
              <a:ahLst/>
              <a:cxnLst>
                <a:cxn ang="0">
                  <a:pos x="T0" y="T1"/>
                </a:cxn>
                <a:cxn ang="0">
                  <a:pos x="T2" y="T3"/>
                </a:cxn>
                <a:cxn ang="0">
                  <a:pos x="T4" y="T5"/>
                </a:cxn>
                <a:cxn ang="0">
                  <a:pos x="T6" y="T7"/>
                </a:cxn>
                <a:cxn ang="0">
                  <a:pos x="T8" y="T9"/>
                </a:cxn>
              </a:cxnLst>
              <a:rect l="0" t="0" r="r" b="b"/>
              <a:pathLst>
                <a:path w="1158" h="8">
                  <a:moveTo>
                    <a:pt x="1154" y="8"/>
                  </a:moveTo>
                  <a:lnTo>
                    <a:pt x="1158" y="0"/>
                  </a:lnTo>
                  <a:lnTo>
                    <a:pt x="0" y="0"/>
                  </a:lnTo>
                  <a:lnTo>
                    <a:pt x="0" y="8"/>
                  </a:lnTo>
                  <a:lnTo>
                    <a:pt x="1154" y="8"/>
                  </a:lnTo>
                  <a:close/>
                </a:path>
              </a:pathLst>
            </a:custGeom>
            <a:solidFill>
              <a:srgbClr val="12E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Shape 21">
              <a:extLst>
                <a:ext uri="{FF2B5EF4-FFF2-40B4-BE49-F238E27FC236}">
                  <a16:creationId xmlns:a16="http://schemas.microsoft.com/office/drawing/2014/main" id="{04FFC93A-23B8-1665-AF41-D6458FC23C69}"/>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blipFill rotWithShape="0">
              <a:blip r:embed="rId2"/>
              <a:srcRect/>
              <a:stretch>
                <a:fillRect l="-11949" r="-2779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3" name="Freeform: Shape 22">
              <a:extLst>
                <a:ext uri="{FF2B5EF4-FFF2-40B4-BE49-F238E27FC236}">
                  <a16:creationId xmlns:a16="http://schemas.microsoft.com/office/drawing/2014/main" id="{DCB7DC15-67C8-D866-5ABC-40FFD26113F6}"/>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solidFill>
              <a:schemeClr val="bg1">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grpSp>
      <p:sp>
        <p:nvSpPr>
          <p:cNvPr id="5" name="Title 4"/>
          <p:cNvSpPr>
            <a:spLocks noGrp="1"/>
          </p:cNvSpPr>
          <p:nvPr>
            <p:ph type="title" hasCustomPrompt="1"/>
          </p:nvPr>
        </p:nvSpPr>
        <p:spPr>
          <a:xfrm>
            <a:off x="6540960" y="1089025"/>
            <a:ext cx="4977939" cy="3477967"/>
          </a:xfrm>
          <a:prstGeom prst="rect">
            <a:avLst/>
          </a:prstGeom>
        </p:spPr>
        <p:txBody>
          <a:bodyPr wrap="square" anchor="b">
            <a:normAutofit/>
          </a:bodyPr>
          <a:lstStyle>
            <a:lvl1pPr algn="r">
              <a:lnSpc>
                <a:spcPct val="100000"/>
              </a:lnSpc>
              <a:defRPr sz="72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9820230" y="4802939"/>
            <a:ext cx="1698670"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8055694" y="4802940"/>
            <a:ext cx="1698670"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Tree>
    <p:extLst>
      <p:ext uri="{BB962C8B-B14F-4D97-AF65-F5344CB8AC3E}">
        <p14:creationId xmlns:p14="http://schemas.microsoft.com/office/powerpoint/2010/main" val="39476697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324FDA5-8BEF-407C-9986-81D51E81E378}" type="datetime1">
              <a:rPr lang="zh-CN" altLang="en-US" smtClean="0"/>
              <a:pPr/>
              <a:t>2024/7/15</a:t>
            </a:fld>
            <a:endParaRPr lang="zh-CN"/>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CA8D9AD5-F248-4919-864A-CFD76CC027D6}" type="slidenum">
              <a:rPr lang="en-US" altLang="zh-CN" smtClean="0"/>
              <a:pPr/>
              <a:t>‹#›</a:t>
            </a:fld>
            <a:endParaRPr lang="zh-CN" altLang="en-US"/>
          </a:p>
        </p:txBody>
      </p:sp>
      <p:sp>
        <p:nvSpPr>
          <p:cNvPr id="7" name="Rectangle 7"/>
          <p:cNvSpPr/>
          <p:nvPr userDrawn="1"/>
        </p:nvSpPr>
        <p:spPr>
          <a:xfrm>
            <a:off x="0" y="4152901"/>
            <a:ext cx="12192000" cy="27050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en-GB" sz="1800"/>
          </a:p>
        </p:txBody>
      </p:sp>
    </p:spTree>
    <p:extLst>
      <p:ext uri="{BB962C8B-B14F-4D97-AF65-F5344CB8AC3E}">
        <p14:creationId xmlns:p14="http://schemas.microsoft.com/office/powerpoint/2010/main" val="33829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任意多边形 17">
            <a:extLst>
              <a:ext uri="{FF2B5EF4-FFF2-40B4-BE49-F238E27FC236}">
                <a16:creationId xmlns:a16="http://schemas.microsoft.com/office/drawing/2014/main" id="{466C75AB-436C-4433-B61D-8B2753DA87DE}"/>
              </a:ext>
            </a:extLst>
          </p:cNvPr>
          <p:cNvSpPr/>
          <p:nvPr userDrawn="1"/>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 name="矩形 4"/>
          <p:cNvSpPr/>
          <p:nvPr userDrawn="1"/>
        </p:nvSpPr>
        <p:spPr>
          <a:xfrm>
            <a:off x="0" y="6308124"/>
            <a:ext cx="12192000" cy="549876"/>
          </a:xfrm>
          <a:prstGeom prst="rect">
            <a:avLst/>
          </a:prstGeom>
          <a:solidFill>
            <a:srgbClr val="3A414B"/>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8920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White">
    <p:spTree>
      <p:nvGrpSpPr>
        <p:cNvPr id="1" name=""/>
        <p:cNvGrpSpPr/>
        <p:nvPr/>
      </p:nvGrpSpPr>
      <p:grpSpPr>
        <a:xfrm>
          <a:off x="0" y="0"/>
          <a:ext cx="0" cy="0"/>
          <a:chOff x="0" y="0"/>
          <a:chExt cx="0" cy="0"/>
        </a:xfrm>
      </p:grpSpPr>
      <p:sp>
        <p:nvSpPr>
          <p:cNvPr id="7" name="Rectangle 6"/>
          <p:cNvSpPr/>
          <p:nvPr userDrawn="1"/>
        </p:nvSpPr>
        <p:spPr>
          <a:xfrm>
            <a:off x="0" y="6314302"/>
            <a:ext cx="12192000" cy="543697"/>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578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B182B02-2ED4-43AF-B23B-5F0D8A1AA637}"/>
              </a:ext>
            </a:extLst>
          </p:cNvPr>
          <p:cNvGrpSpPr/>
          <p:nvPr/>
        </p:nvGrpSpPr>
        <p:grpSpPr>
          <a:xfrm>
            <a:off x="-1" y="0"/>
            <a:ext cx="8035465" cy="6858000"/>
            <a:chOff x="-1" y="0"/>
            <a:chExt cx="8035465" cy="6858000"/>
          </a:xfrm>
        </p:grpSpPr>
        <p:sp>
          <p:nvSpPr>
            <p:cNvPr id="27" name="Freeform: Shape 26">
              <a:extLst>
                <a:ext uri="{FF2B5EF4-FFF2-40B4-BE49-F238E27FC236}">
                  <a16:creationId xmlns:a16="http://schemas.microsoft.com/office/drawing/2014/main" id="{62B7E73B-50CF-0B80-0F09-1EF5DF9DEC47}"/>
                </a:ext>
              </a:extLst>
            </p:cNvPr>
            <p:cNvSpPr>
              <a:spLocks/>
            </p:cNvSpPr>
            <p:nvPr/>
          </p:nvSpPr>
          <p:spPr bwMode="auto">
            <a:xfrm>
              <a:off x="0" y="0"/>
              <a:ext cx="4674727" cy="6858000"/>
            </a:xfrm>
            <a:custGeom>
              <a:avLst/>
              <a:gdLst>
                <a:gd name="connsiteX0" fmla="*/ 0 w 4674727"/>
                <a:gd name="connsiteY0" fmla="*/ 0 h 6858000"/>
                <a:gd name="connsiteX1" fmla="*/ 252412 w 4674727"/>
                <a:gd name="connsiteY1" fmla="*/ 0 h 6858000"/>
                <a:gd name="connsiteX2" fmla="*/ 4674727 w 4674727"/>
                <a:gd name="connsiteY2" fmla="*/ 6858000 h 6858000"/>
                <a:gd name="connsiteX3" fmla="*/ 0 w 46747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4727" h="6858000">
                  <a:moveTo>
                    <a:pt x="0" y="0"/>
                  </a:moveTo>
                  <a:lnTo>
                    <a:pt x="252412" y="0"/>
                  </a:lnTo>
                  <a:lnTo>
                    <a:pt x="4674727" y="6858000"/>
                  </a:lnTo>
                  <a:lnTo>
                    <a:pt x="0" y="6858000"/>
                  </a:lnTo>
                  <a:close/>
                </a:path>
              </a:pathLst>
            </a:custGeom>
            <a:gradFill>
              <a:gsLst>
                <a:gs pos="0">
                  <a:schemeClr val="accent1">
                    <a:lumMod val="75000"/>
                  </a:schemeClr>
                </a:gs>
                <a:gs pos="100000">
                  <a:schemeClr val="accent1"/>
                </a:gs>
              </a:gsLst>
              <a:lin ang="162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3" name="Freeform: Shape 22">
              <a:extLst>
                <a:ext uri="{FF2B5EF4-FFF2-40B4-BE49-F238E27FC236}">
                  <a16:creationId xmlns:a16="http://schemas.microsoft.com/office/drawing/2014/main" id="{0EA111E1-8F75-BC4D-6FB2-C9AE5A7486CB}"/>
                </a:ext>
              </a:extLst>
            </p:cNvPr>
            <p:cNvSpPr>
              <a:spLocks/>
            </p:cNvSpPr>
            <p:nvPr/>
          </p:nvSpPr>
          <p:spPr bwMode="auto">
            <a:xfrm>
              <a:off x="252413" y="0"/>
              <a:ext cx="5398628" cy="6858000"/>
            </a:xfrm>
            <a:custGeom>
              <a:avLst/>
              <a:gdLst>
                <a:gd name="connsiteX0" fmla="*/ 0 w 5398628"/>
                <a:gd name="connsiteY0" fmla="*/ 0 h 6858000"/>
                <a:gd name="connsiteX1" fmla="*/ 976313 w 5398628"/>
                <a:gd name="connsiteY1" fmla="*/ 0 h 6858000"/>
                <a:gd name="connsiteX2" fmla="*/ 5398628 w 5398628"/>
                <a:gd name="connsiteY2" fmla="*/ 6858000 h 6858000"/>
                <a:gd name="connsiteX3" fmla="*/ 4422316 w 53986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8628" h="6858000">
                  <a:moveTo>
                    <a:pt x="0" y="0"/>
                  </a:moveTo>
                  <a:lnTo>
                    <a:pt x="976313" y="0"/>
                  </a:lnTo>
                  <a:lnTo>
                    <a:pt x="5398628" y="6858000"/>
                  </a:lnTo>
                  <a:lnTo>
                    <a:pt x="4422316"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5" name="Freeform: Shape 24">
              <a:extLst>
                <a:ext uri="{FF2B5EF4-FFF2-40B4-BE49-F238E27FC236}">
                  <a16:creationId xmlns:a16="http://schemas.microsoft.com/office/drawing/2014/main" id="{1FABF1B0-DD2F-E874-3023-2062992B1423}"/>
                </a:ext>
              </a:extLst>
            </p:cNvPr>
            <p:cNvSpPr>
              <a:spLocks/>
            </p:cNvSpPr>
            <p:nvPr/>
          </p:nvSpPr>
          <p:spPr bwMode="auto">
            <a:xfrm>
              <a:off x="1241425" y="0"/>
              <a:ext cx="5805027" cy="6858000"/>
            </a:xfrm>
            <a:custGeom>
              <a:avLst/>
              <a:gdLst>
                <a:gd name="connsiteX0" fmla="*/ 0 w 5805027"/>
                <a:gd name="connsiteY0" fmla="*/ 0 h 6858000"/>
                <a:gd name="connsiteX1" fmla="*/ 1381125 w 5805027"/>
                <a:gd name="connsiteY1" fmla="*/ 0 h 6858000"/>
                <a:gd name="connsiteX2" fmla="*/ 5805027 w 5805027"/>
                <a:gd name="connsiteY2" fmla="*/ 6858000 h 6858000"/>
                <a:gd name="connsiteX3" fmla="*/ 4422316 w 58050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05027" h="6858000">
                  <a:moveTo>
                    <a:pt x="0" y="0"/>
                  </a:moveTo>
                  <a:lnTo>
                    <a:pt x="1381125" y="0"/>
                  </a:lnTo>
                  <a:lnTo>
                    <a:pt x="5805027" y="6858000"/>
                  </a:lnTo>
                  <a:lnTo>
                    <a:pt x="4422316" y="6858000"/>
                  </a:lnTo>
                  <a:close/>
                </a:path>
              </a:pathLst>
            </a:custGeom>
            <a:gradFill>
              <a:gsLst>
                <a:gs pos="0">
                  <a:schemeClr val="accent2">
                    <a:lumMod val="20000"/>
                    <a:lumOff val="80000"/>
                    <a:alpha val="0"/>
                  </a:schemeClr>
                </a:gs>
                <a:gs pos="100000">
                  <a:schemeClr val="accent2"/>
                </a:gs>
              </a:gsLst>
              <a:lin ang="54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17" name="Freeform: Shape 16">
              <a:extLst>
                <a:ext uri="{FF2B5EF4-FFF2-40B4-BE49-F238E27FC236}">
                  <a16:creationId xmlns:a16="http://schemas.microsoft.com/office/drawing/2014/main" id="{0FE533F3-9B0D-A7AF-2B6D-D49478BF421D}"/>
                </a:ext>
              </a:extLst>
            </p:cNvPr>
            <p:cNvSpPr>
              <a:spLocks/>
            </p:cNvSpPr>
            <p:nvPr/>
          </p:nvSpPr>
          <p:spPr bwMode="auto">
            <a:xfrm>
              <a:off x="4576634" y="0"/>
              <a:ext cx="3458830" cy="3731526"/>
            </a:xfrm>
            <a:custGeom>
              <a:avLst/>
              <a:gdLst>
                <a:gd name="T0" fmla="*/ 0 w 864"/>
                <a:gd name="T1" fmla="*/ 932 h 932"/>
                <a:gd name="T2" fmla="*/ 160 w 864"/>
                <a:gd name="T3" fmla="*/ 932 h 932"/>
                <a:gd name="T4" fmla="*/ 360 w 864"/>
                <a:gd name="T5" fmla="*/ 820 h 932"/>
                <a:gd name="T6" fmla="*/ 864 w 864"/>
                <a:gd name="T7" fmla="*/ 0 h 932"/>
                <a:gd name="T8" fmla="*/ 573 w 864"/>
                <a:gd name="T9" fmla="*/ 0 h 932"/>
                <a:gd name="T10" fmla="*/ 0 w 864"/>
                <a:gd name="T11" fmla="*/ 932 h 932"/>
              </a:gdLst>
              <a:ahLst/>
              <a:cxnLst>
                <a:cxn ang="0">
                  <a:pos x="T0" y="T1"/>
                </a:cxn>
                <a:cxn ang="0">
                  <a:pos x="T2" y="T3"/>
                </a:cxn>
                <a:cxn ang="0">
                  <a:pos x="T4" y="T5"/>
                </a:cxn>
                <a:cxn ang="0">
                  <a:pos x="T6" y="T7"/>
                </a:cxn>
                <a:cxn ang="0">
                  <a:pos x="T8" y="T9"/>
                </a:cxn>
                <a:cxn ang="0">
                  <a:pos x="T10" y="T11"/>
                </a:cxn>
              </a:cxnLst>
              <a:rect l="0" t="0" r="r" b="b"/>
              <a:pathLst>
                <a:path w="864" h="932">
                  <a:moveTo>
                    <a:pt x="0" y="932"/>
                  </a:moveTo>
                  <a:cubicBezTo>
                    <a:pt x="160" y="932"/>
                    <a:pt x="160" y="932"/>
                    <a:pt x="160" y="932"/>
                  </a:cubicBezTo>
                  <a:cubicBezTo>
                    <a:pt x="241" y="932"/>
                    <a:pt x="317" y="890"/>
                    <a:pt x="360" y="820"/>
                  </a:cubicBezTo>
                  <a:cubicBezTo>
                    <a:pt x="864" y="0"/>
                    <a:pt x="864" y="0"/>
                    <a:pt x="864" y="0"/>
                  </a:cubicBezTo>
                  <a:cubicBezTo>
                    <a:pt x="573" y="0"/>
                    <a:pt x="573" y="0"/>
                    <a:pt x="573" y="0"/>
                  </a:cubicBezTo>
                  <a:lnTo>
                    <a:pt x="0" y="932"/>
                  </a:lnTo>
                  <a:close/>
                </a:path>
              </a:pathLst>
            </a:custGeom>
            <a:gradFill flip="none" rotWithShape="1">
              <a:gsLst>
                <a:gs pos="0">
                  <a:schemeClr val="accent1">
                    <a:lumMod val="20000"/>
                    <a:lumOff val="80000"/>
                    <a:alpha val="40000"/>
                  </a:schemeClr>
                </a:gs>
                <a:gs pos="100000">
                  <a:schemeClr val="accent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Shape 17">
              <a:extLst>
                <a:ext uri="{FF2B5EF4-FFF2-40B4-BE49-F238E27FC236}">
                  <a16:creationId xmlns:a16="http://schemas.microsoft.com/office/drawing/2014/main" id="{1DF22239-7AC8-CED0-F998-BE45912388B0}"/>
                </a:ext>
              </a:extLst>
            </p:cNvPr>
            <p:cNvSpPr>
              <a:spLocks/>
            </p:cNvSpPr>
            <p:nvPr/>
          </p:nvSpPr>
          <p:spPr bwMode="auto">
            <a:xfrm>
              <a:off x="5084763" y="0"/>
              <a:ext cx="1838325" cy="12700"/>
            </a:xfrm>
            <a:custGeom>
              <a:avLst/>
              <a:gdLst>
                <a:gd name="T0" fmla="*/ 1154 w 1158"/>
                <a:gd name="T1" fmla="*/ 8 h 8"/>
                <a:gd name="T2" fmla="*/ 1158 w 1158"/>
                <a:gd name="T3" fmla="*/ 0 h 8"/>
                <a:gd name="T4" fmla="*/ 0 w 1158"/>
                <a:gd name="T5" fmla="*/ 0 h 8"/>
                <a:gd name="T6" fmla="*/ 0 w 1158"/>
                <a:gd name="T7" fmla="*/ 8 h 8"/>
                <a:gd name="T8" fmla="*/ 1154 w 1158"/>
                <a:gd name="T9" fmla="*/ 8 h 8"/>
              </a:gdLst>
              <a:ahLst/>
              <a:cxnLst>
                <a:cxn ang="0">
                  <a:pos x="T0" y="T1"/>
                </a:cxn>
                <a:cxn ang="0">
                  <a:pos x="T2" y="T3"/>
                </a:cxn>
                <a:cxn ang="0">
                  <a:pos x="T4" y="T5"/>
                </a:cxn>
                <a:cxn ang="0">
                  <a:pos x="T6" y="T7"/>
                </a:cxn>
                <a:cxn ang="0">
                  <a:pos x="T8" y="T9"/>
                </a:cxn>
              </a:cxnLst>
              <a:rect l="0" t="0" r="r" b="b"/>
              <a:pathLst>
                <a:path w="1158" h="8">
                  <a:moveTo>
                    <a:pt x="1154" y="8"/>
                  </a:moveTo>
                  <a:lnTo>
                    <a:pt x="1158" y="0"/>
                  </a:lnTo>
                  <a:lnTo>
                    <a:pt x="0" y="0"/>
                  </a:lnTo>
                  <a:lnTo>
                    <a:pt x="0" y="8"/>
                  </a:lnTo>
                  <a:lnTo>
                    <a:pt x="1154" y="8"/>
                  </a:lnTo>
                  <a:close/>
                </a:path>
              </a:pathLst>
            </a:custGeom>
            <a:solidFill>
              <a:srgbClr val="12E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Shape 15">
              <a:extLst>
                <a:ext uri="{FF2B5EF4-FFF2-40B4-BE49-F238E27FC236}">
                  <a16:creationId xmlns:a16="http://schemas.microsoft.com/office/drawing/2014/main" id="{E3E5A9BA-5D5D-BC76-666C-A2EDBC06A0EB}"/>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blipFill rotWithShape="0">
              <a:blip r:embed="rId2"/>
              <a:srcRect/>
              <a:stretch>
                <a:fillRect l="-11949" r="-2779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B68E1E95-6E10-441C-7C11-C803A5513838}"/>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grpSp>
      <p:sp>
        <p:nvSpPr>
          <p:cNvPr id="5" name="Title 4"/>
          <p:cNvSpPr>
            <a:spLocks noGrp="1"/>
          </p:cNvSpPr>
          <p:nvPr>
            <p:ph type="ctrTitle" hasCustomPrompt="1"/>
          </p:nvPr>
        </p:nvSpPr>
        <p:spPr>
          <a:xfrm>
            <a:off x="5486400" y="1114425"/>
            <a:ext cx="6032500" cy="3246116"/>
          </a:xfrm>
          <a:prstGeom prst="rect">
            <a:avLst/>
          </a:prstGeom>
        </p:spPr>
        <p:txBody>
          <a:bodyPr wrap="square" anchor="b">
            <a:normAutofit/>
          </a:bodyPr>
          <a:lstStyle>
            <a:lvl1pPr algn="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8035464" y="4570797"/>
            <a:ext cx="3483436" cy="658711"/>
          </a:xfrm>
          <a:prstGeom prst="round2DiagRect">
            <a:avLst>
              <a:gd name="adj1" fmla="val 40022"/>
              <a:gd name="adj2" fmla="val 0"/>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02126" y="5532417"/>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8100325" y="5532418"/>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Tree>
    <p:extLst>
      <p:ext uri="{BB962C8B-B14F-4D97-AF65-F5344CB8AC3E}">
        <p14:creationId xmlns:p14="http://schemas.microsoft.com/office/powerpoint/2010/main" val="41550143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2024/7/15</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200785095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bg>
      <p:bgPr>
        <a:gradFill>
          <a:gsLst>
            <a:gs pos="0">
              <a:schemeClr val="accent1">
                <a:lumMod val="75000"/>
              </a:schemeClr>
            </a:gs>
            <a:gs pos="100000">
              <a:schemeClr val="accent1">
                <a:alpha val="90000"/>
              </a:schemeClr>
            </a:gs>
          </a:gsLst>
          <a:lin ang="27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lvl1pPr>
          </a:lstStyle>
          <a:p>
            <a:pPr lvl="0"/>
            <a:r>
              <a:rPr lang="en-US"/>
              <a:t>Agenda</a:t>
            </a:r>
          </a:p>
        </p:txBody>
      </p:sp>
      <p:sp>
        <p:nvSpPr>
          <p:cNvPr id="11" name="Content Placeholder 10"/>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2024/7/15</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9" name="Group 8"/>
          <p:cNvGrpSpPr/>
          <p:nvPr/>
        </p:nvGrpSpPr>
        <p:grpSpPr>
          <a:xfrm>
            <a:off x="2626456" y="1500188"/>
            <a:ext cx="994563" cy="4634686"/>
            <a:chOff x="2626456" y="1500188"/>
            <a:chExt cx="994563" cy="4634686"/>
          </a:xfrm>
        </p:grpSpPr>
        <p:cxnSp>
          <p:nvCxnSpPr>
            <p:cNvPr id="10" name="Straight Connector 9"/>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12" name="Freeform: Shape 11"/>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118363317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03BABED-8700-A76F-2C51-9CA656AC2150}"/>
              </a:ext>
            </a:extLst>
          </p:cNvPr>
          <p:cNvGrpSpPr/>
          <p:nvPr/>
        </p:nvGrpSpPr>
        <p:grpSpPr>
          <a:xfrm flipH="1">
            <a:off x="4156535" y="0"/>
            <a:ext cx="8035465" cy="6858000"/>
            <a:chOff x="-1" y="0"/>
            <a:chExt cx="8035465" cy="6858000"/>
          </a:xfrm>
        </p:grpSpPr>
        <p:sp>
          <p:nvSpPr>
            <p:cNvPr id="18" name="Freeform: Shape 17">
              <a:extLst>
                <a:ext uri="{FF2B5EF4-FFF2-40B4-BE49-F238E27FC236}">
                  <a16:creationId xmlns:a16="http://schemas.microsoft.com/office/drawing/2014/main" id="{D5345283-C649-E412-0317-0E2E1AC7820F}"/>
                </a:ext>
              </a:extLst>
            </p:cNvPr>
            <p:cNvSpPr>
              <a:spLocks/>
            </p:cNvSpPr>
            <p:nvPr/>
          </p:nvSpPr>
          <p:spPr bwMode="auto">
            <a:xfrm>
              <a:off x="0" y="0"/>
              <a:ext cx="4674727" cy="6858000"/>
            </a:xfrm>
            <a:custGeom>
              <a:avLst/>
              <a:gdLst>
                <a:gd name="connsiteX0" fmla="*/ 0 w 4674727"/>
                <a:gd name="connsiteY0" fmla="*/ 0 h 6858000"/>
                <a:gd name="connsiteX1" fmla="*/ 252412 w 4674727"/>
                <a:gd name="connsiteY1" fmla="*/ 0 h 6858000"/>
                <a:gd name="connsiteX2" fmla="*/ 4674727 w 4674727"/>
                <a:gd name="connsiteY2" fmla="*/ 6858000 h 6858000"/>
                <a:gd name="connsiteX3" fmla="*/ 0 w 46747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4727" h="6858000">
                  <a:moveTo>
                    <a:pt x="0" y="0"/>
                  </a:moveTo>
                  <a:lnTo>
                    <a:pt x="252412" y="0"/>
                  </a:lnTo>
                  <a:lnTo>
                    <a:pt x="4674727" y="6858000"/>
                  </a:lnTo>
                  <a:lnTo>
                    <a:pt x="0" y="6858000"/>
                  </a:lnTo>
                  <a:close/>
                </a:path>
              </a:pathLst>
            </a:custGeom>
            <a:gradFill>
              <a:gsLst>
                <a:gs pos="0">
                  <a:schemeClr val="accent1">
                    <a:lumMod val="75000"/>
                  </a:schemeClr>
                </a:gs>
                <a:gs pos="100000">
                  <a:schemeClr val="accent1"/>
                </a:gs>
              </a:gsLst>
              <a:lin ang="162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19" name="Freeform: Shape 18">
              <a:extLst>
                <a:ext uri="{FF2B5EF4-FFF2-40B4-BE49-F238E27FC236}">
                  <a16:creationId xmlns:a16="http://schemas.microsoft.com/office/drawing/2014/main" id="{304CA677-F038-C8DE-7066-EF169BD5DDE6}"/>
                </a:ext>
              </a:extLst>
            </p:cNvPr>
            <p:cNvSpPr>
              <a:spLocks/>
            </p:cNvSpPr>
            <p:nvPr/>
          </p:nvSpPr>
          <p:spPr bwMode="auto">
            <a:xfrm>
              <a:off x="252413" y="0"/>
              <a:ext cx="5398628" cy="6858000"/>
            </a:xfrm>
            <a:custGeom>
              <a:avLst/>
              <a:gdLst>
                <a:gd name="connsiteX0" fmla="*/ 0 w 5398628"/>
                <a:gd name="connsiteY0" fmla="*/ 0 h 6858000"/>
                <a:gd name="connsiteX1" fmla="*/ 976313 w 5398628"/>
                <a:gd name="connsiteY1" fmla="*/ 0 h 6858000"/>
                <a:gd name="connsiteX2" fmla="*/ 5398628 w 5398628"/>
                <a:gd name="connsiteY2" fmla="*/ 6858000 h 6858000"/>
                <a:gd name="connsiteX3" fmla="*/ 4422316 w 53986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8628" h="6858000">
                  <a:moveTo>
                    <a:pt x="0" y="0"/>
                  </a:moveTo>
                  <a:lnTo>
                    <a:pt x="976313" y="0"/>
                  </a:lnTo>
                  <a:lnTo>
                    <a:pt x="5398628" y="6858000"/>
                  </a:lnTo>
                  <a:lnTo>
                    <a:pt x="4422316"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0" name="Freeform: Shape 19">
              <a:extLst>
                <a:ext uri="{FF2B5EF4-FFF2-40B4-BE49-F238E27FC236}">
                  <a16:creationId xmlns:a16="http://schemas.microsoft.com/office/drawing/2014/main" id="{B870ECF5-6F45-486F-B94E-A9E04AFE895B}"/>
                </a:ext>
              </a:extLst>
            </p:cNvPr>
            <p:cNvSpPr>
              <a:spLocks/>
            </p:cNvSpPr>
            <p:nvPr/>
          </p:nvSpPr>
          <p:spPr bwMode="auto">
            <a:xfrm>
              <a:off x="1241425" y="0"/>
              <a:ext cx="5805027" cy="6858000"/>
            </a:xfrm>
            <a:custGeom>
              <a:avLst/>
              <a:gdLst>
                <a:gd name="connsiteX0" fmla="*/ 0 w 5805027"/>
                <a:gd name="connsiteY0" fmla="*/ 0 h 6858000"/>
                <a:gd name="connsiteX1" fmla="*/ 1381125 w 5805027"/>
                <a:gd name="connsiteY1" fmla="*/ 0 h 6858000"/>
                <a:gd name="connsiteX2" fmla="*/ 5805027 w 5805027"/>
                <a:gd name="connsiteY2" fmla="*/ 6858000 h 6858000"/>
                <a:gd name="connsiteX3" fmla="*/ 4422316 w 58050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05027" h="6858000">
                  <a:moveTo>
                    <a:pt x="0" y="0"/>
                  </a:moveTo>
                  <a:lnTo>
                    <a:pt x="1381125" y="0"/>
                  </a:lnTo>
                  <a:lnTo>
                    <a:pt x="5805027" y="6858000"/>
                  </a:lnTo>
                  <a:lnTo>
                    <a:pt x="4422316" y="6858000"/>
                  </a:lnTo>
                  <a:close/>
                </a:path>
              </a:pathLst>
            </a:custGeom>
            <a:gradFill>
              <a:gsLst>
                <a:gs pos="0">
                  <a:schemeClr val="accent2">
                    <a:lumMod val="20000"/>
                    <a:lumOff val="80000"/>
                    <a:alpha val="0"/>
                  </a:schemeClr>
                </a:gs>
                <a:gs pos="100000">
                  <a:schemeClr val="accent2"/>
                </a:gs>
              </a:gsLst>
              <a:lin ang="5400000" scaled="1"/>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21" name="Freeform: Shape 20">
              <a:extLst>
                <a:ext uri="{FF2B5EF4-FFF2-40B4-BE49-F238E27FC236}">
                  <a16:creationId xmlns:a16="http://schemas.microsoft.com/office/drawing/2014/main" id="{43629959-98CD-8C91-2AF8-FB2DE9D8B53C}"/>
                </a:ext>
              </a:extLst>
            </p:cNvPr>
            <p:cNvSpPr>
              <a:spLocks/>
            </p:cNvSpPr>
            <p:nvPr/>
          </p:nvSpPr>
          <p:spPr bwMode="auto">
            <a:xfrm>
              <a:off x="4576634" y="0"/>
              <a:ext cx="3458830" cy="3731526"/>
            </a:xfrm>
            <a:custGeom>
              <a:avLst/>
              <a:gdLst>
                <a:gd name="T0" fmla="*/ 0 w 864"/>
                <a:gd name="T1" fmla="*/ 932 h 932"/>
                <a:gd name="T2" fmla="*/ 160 w 864"/>
                <a:gd name="T3" fmla="*/ 932 h 932"/>
                <a:gd name="T4" fmla="*/ 360 w 864"/>
                <a:gd name="T5" fmla="*/ 820 h 932"/>
                <a:gd name="T6" fmla="*/ 864 w 864"/>
                <a:gd name="T7" fmla="*/ 0 h 932"/>
                <a:gd name="T8" fmla="*/ 573 w 864"/>
                <a:gd name="T9" fmla="*/ 0 h 932"/>
                <a:gd name="T10" fmla="*/ 0 w 864"/>
                <a:gd name="T11" fmla="*/ 932 h 932"/>
              </a:gdLst>
              <a:ahLst/>
              <a:cxnLst>
                <a:cxn ang="0">
                  <a:pos x="T0" y="T1"/>
                </a:cxn>
                <a:cxn ang="0">
                  <a:pos x="T2" y="T3"/>
                </a:cxn>
                <a:cxn ang="0">
                  <a:pos x="T4" y="T5"/>
                </a:cxn>
                <a:cxn ang="0">
                  <a:pos x="T6" y="T7"/>
                </a:cxn>
                <a:cxn ang="0">
                  <a:pos x="T8" y="T9"/>
                </a:cxn>
                <a:cxn ang="0">
                  <a:pos x="T10" y="T11"/>
                </a:cxn>
              </a:cxnLst>
              <a:rect l="0" t="0" r="r" b="b"/>
              <a:pathLst>
                <a:path w="864" h="932">
                  <a:moveTo>
                    <a:pt x="0" y="932"/>
                  </a:moveTo>
                  <a:cubicBezTo>
                    <a:pt x="160" y="932"/>
                    <a:pt x="160" y="932"/>
                    <a:pt x="160" y="932"/>
                  </a:cubicBezTo>
                  <a:cubicBezTo>
                    <a:pt x="241" y="932"/>
                    <a:pt x="317" y="890"/>
                    <a:pt x="360" y="820"/>
                  </a:cubicBezTo>
                  <a:cubicBezTo>
                    <a:pt x="864" y="0"/>
                    <a:pt x="864" y="0"/>
                    <a:pt x="864" y="0"/>
                  </a:cubicBezTo>
                  <a:cubicBezTo>
                    <a:pt x="573" y="0"/>
                    <a:pt x="573" y="0"/>
                    <a:pt x="573" y="0"/>
                  </a:cubicBezTo>
                  <a:lnTo>
                    <a:pt x="0" y="932"/>
                  </a:lnTo>
                  <a:close/>
                </a:path>
              </a:pathLst>
            </a:custGeom>
            <a:gradFill flip="none" rotWithShape="1">
              <a:gsLst>
                <a:gs pos="0">
                  <a:schemeClr val="accent1">
                    <a:lumMod val="20000"/>
                    <a:lumOff val="80000"/>
                    <a:alpha val="40000"/>
                  </a:schemeClr>
                </a:gs>
                <a:gs pos="100000">
                  <a:schemeClr val="accent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Shape 21">
              <a:extLst>
                <a:ext uri="{FF2B5EF4-FFF2-40B4-BE49-F238E27FC236}">
                  <a16:creationId xmlns:a16="http://schemas.microsoft.com/office/drawing/2014/main" id="{C74E6E05-CD28-81CB-457A-8774FA67BB1C}"/>
                </a:ext>
              </a:extLst>
            </p:cNvPr>
            <p:cNvSpPr>
              <a:spLocks/>
            </p:cNvSpPr>
            <p:nvPr/>
          </p:nvSpPr>
          <p:spPr bwMode="auto">
            <a:xfrm>
              <a:off x="5084763" y="0"/>
              <a:ext cx="1838325" cy="12700"/>
            </a:xfrm>
            <a:custGeom>
              <a:avLst/>
              <a:gdLst>
                <a:gd name="T0" fmla="*/ 1154 w 1158"/>
                <a:gd name="T1" fmla="*/ 8 h 8"/>
                <a:gd name="T2" fmla="*/ 1158 w 1158"/>
                <a:gd name="T3" fmla="*/ 0 h 8"/>
                <a:gd name="T4" fmla="*/ 0 w 1158"/>
                <a:gd name="T5" fmla="*/ 0 h 8"/>
                <a:gd name="T6" fmla="*/ 0 w 1158"/>
                <a:gd name="T7" fmla="*/ 8 h 8"/>
                <a:gd name="T8" fmla="*/ 1154 w 1158"/>
                <a:gd name="T9" fmla="*/ 8 h 8"/>
              </a:gdLst>
              <a:ahLst/>
              <a:cxnLst>
                <a:cxn ang="0">
                  <a:pos x="T0" y="T1"/>
                </a:cxn>
                <a:cxn ang="0">
                  <a:pos x="T2" y="T3"/>
                </a:cxn>
                <a:cxn ang="0">
                  <a:pos x="T4" y="T5"/>
                </a:cxn>
                <a:cxn ang="0">
                  <a:pos x="T6" y="T7"/>
                </a:cxn>
                <a:cxn ang="0">
                  <a:pos x="T8" y="T9"/>
                </a:cxn>
              </a:cxnLst>
              <a:rect l="0" t="0" r="r" b="b"/>
              <a:pathLst>
                <a:path w="1158" h="8">
                  <a:moveTo>
                    <a:pt x="1154" y="8"/>
                  </a:moveTo>
                  <a:lnTo>
                    <a:pt x="1158" y="0"/>
                  </a:lnTo>
                  <a:lnTo>
                    <a:pt x="0" y="0"/>
                  </a:lnTo>
                  <a:lnTo>
                    <a:pt x="0" y="8"/>
                  </a:lnTo>
                  <a:lnTo>
                    <a:pt x="1154" y="8"/>
                  </a:lnTo>
                  <a:close/>
                </a:path>
              </a:pathLst>
            </a:custGeom>
            <a:solidFill>
              <a:srgbClr val="12E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Shape 22">
              <a:extLst>
                <a:ext uri="{FF2B5EF4-FFF2-40B4-BE49-F238E27FC236}">
                  <a16:creationId xmlns:a16="http://schemas.microsoft.com/office/drawing/2014/main" id="{9C0E3166-CA64-AC44-2EB6-14EB582CF484}"/>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blipFill rotWithShape="0">
              <a:blip r:embed="rId2"/>
              <a:srcRect/>
              <a:stretch>
                <a:fillRect l="-11949" r="-2779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4" name="Freeform: Shape 23">
              <a:extLst>
                <a:ext uri="{FF2B5EF4-FFF2-40B4-BE49-F238E27FC236}">
                  <a16:creationId xmlns:a16="http://schemas.microsoft.com/office/drawing/2014/main" id="{0B1977D9-E488-6C83-4B67-286DE4EB0662}"/>
                </a:ext>
              </a:extLst>
            </p:cNvPr>
            <p:cNvSpPr>
              <a:spLocks/>
            </p:cNvSpPr>
            <p:nvPr/>
          </p:nvSpPr>
          <p:spPr bwMode="auto">
            <a:xfrm>
              <a:off x="-1" y="0"/>
              <a:ext cx="7470843" cy="5857100"/>
            </a:xfrm>
            <a:custGeom>
              <a:avLst/>
              <a:gdLst>
                <a:gd name="T0" fmla="*/ 898 w 2184"/>
                <a:gd name="T1" fmla="*/ 1712 h 1712"/>
                <a:gd name="T2" fmla="*/ 0 w 2184"/>
                <a:gd name="T3" fmla="*/ 1712 h 1712"/>
                <a:gd name="T4" fmla="*/ 0 w 2184"/>
                <a:gd name="T5" fmla="*/ 0 h 1712"/>
                <a:gd name="T6" fmla="*/ 2184 w 2184"/>
                <a:gd name="T7" fmla="*/ 0 h 1712"/>
                <a:gd name="T8" fmla="*/ 1255 w 2184"/>
                <a:gd name="T9" fmla="*/ 1513 h 1712"/>
                <a:gd name="T10" fmla="*/ 898 w 2184"/>
                <a:gd name="T11" fmla="*/ 1712 h 1712"/>
              </a:gdLst>
              <a:ahLst/>
              <a:cxnLst>
                <a:cxn ang="0">
                  <a:pos x="T0" y="T1"/>
                </a:cxn>
                <a:cxn ang="0">
                  <a:pos x="T2" y="T3"/>
                </a:cxn>
                <a:cxn ang="0">
                  <a:pos x="T4" y="T5"/>
                </a:cxn>
                <a:cxn ang="0">
                  <a:pos x="T6" y="T7"/>
                </a:cxn>
                <a:cxn ang="0">
                  <a:pos x="T8" y="T9"/>
                </a:cxn>
                <a:cxn ang="0">
                  <a:pos x="T10" y="T11"/>
                </a:cxn>
              </a:cxnLst>
              <a:rect l="0" t="0" r="r" b="b"/>
              <a:pathLst>
                <a:path w="2184" h="1712">
                  <a:moveTo>
                    <a:pt x="898" y="1712"/>
                  </a:moveTo>
                  <a:cubicBezTo>
                    <a:pt x="0" y="1712"/>
                    <a:pt x="0" y="1712"/>
                    <a:pt x="0" y="1712"/>
                  </a:cubicBezTo>
                  <a:cubicBezTo>
                    <a:pt x="0" y="0"/>
                    <a:pt x="0" y="0"/>
                    <a:pt x="0" y="0"/>
                  </a:cubicBezTo>
                  <a:cubicBezTo>
                    <a:pt x="2184" y="0"/>
                    <a:pt x="2184" y="0"/>
                    <a:pt x="2184" y="0"/>
                  </a:cubicBezTo>
                  <a:cubicBezTo>
                    <a:pt x="1255" y="1513"/>
                    <a:pt x="1255" y="1513"/>
                    <a:pt x="1255" y="1513"/>
                  </a:cubicBezTo>
                  <a:cubicBezTo>
                    <a:pt x="1178" y="1637"/>
                    <a:pt x="1043" y="1712"/>
                    <a:pt x="898" y="1712"/>
                  </a:cubicBezTo>
                  <a:close/>
                </a:path>
              </a:pathLst>
            </a:custGeom>
            <a:solidFill>
              <a:schemeClr val="bg1">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grpSp>
      <p:sp>
        <p:nvSpPr>
          <p:cNvPr id="5" name="Title 4"/>
          <p:cNvSpPr>
            <a:spLocks noGrp="1"/>
          </p:cNvSpPr>
          <p:nvPr>
            <p:ph type="title" hasCustomPrompt="1"/>
          </p:nvPr>
        </p:nvSpPr>
        <p:spPr>
          <a:xfrm>
            <a:off x="660400" y="2604057"/>
            <a:ext cx="5628145" cy="989046"/>
          </a:xfrm>
          <a:prstGeom prst="rect">
            <a:avLst/>
          </a:prstGeom>
        </p:spPr>
        <p:txBody>
          <a:bodyPr>
            <a:norm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0400" y="3604956"/>
            <a:ext cx="5628145" cy="110499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2024/7/15</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Tree>
    <p:extLst>
      <p:ext uri="{BB962C8B-B14F-4D97-AF65-F5344CB8AC3E}">
        <p14:creationId xmlns:p14="http://schemas.microsoft.com/office/powerpoint/2010/main" val="3202517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10539A-C1C4-6938-E08F-ABBF8809B51F}"/>
              </a:ext>
            </a:extLst>
          </p:cNvPr>
          <p:cNvGrpSpPr/>
          <p:nvPr/>
        </p:nvGrpSpPr>
        <p:grpSpPr>
          <a:xfrm>
            <a:off x="0" y="0"/>
            <a:ext cx="12192000" cy="6858000"/>
            <a:chOff x="0" y="0"/>
            <a:chExt cx="12192000" cy="6858000"/>
          </a:xfrm>
        </p:grpSpPr>
        <p:sp>
          <p:nvSpPr>
            <p:cNvPr id="6" name="Rectangle 5">
              <a:extLst>
                <a:ext uri="{FF2B5EF4-FFF2-40B4-BE49-F238E27FC236}">
                  <a16:creationId xmlns:a16="http://schemas.microsoft.com/office/drawing/2014/main" id="{6827E2AD-3652-ED88-F70A-AB4CB38FE0AE}"/>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p>
          </p:txBody>
        </p:sp>
        <p:sp>
          <p:nvSpPr>
            <p:cNvPr id="8" name="Rectangle 7">
              <a:extLst>
                <a:ext uri="{FF2B5EF4-FFF2-40B4-BE49-F238E27FC236}">
                  <a16:creationId xmlns:a16="http://schemas.microsoft.com/office/drawing/2014/main" id="{AC21FF61-D406-0CC5-1220-B0D3CCB8BCF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accent1"/>
                </a:solidFill>
              </a:defRPr>
            </a:lvl1pPr>
          </a:lstStyle>
          <a:p>
            <a:pPr lvl="0"/>
            <a:r>
              <a:rPr lang="en-US"/>
              <a:t>Click to add title</a:t>
            </a:r>
          </a:p>
        </p:txBody>
      </p:sp>
      <p:sp>
        <p:nvSpPr>
          <p:cNvPr id="2" name="Date Placeholder 1"/>
          <p:cNvSpPr>
            <a:spLocks noGrp="1"/>
          </p:cNvSpPr>
          <p:nvPr>
            <p:ph type="dt" sz="half" idx="10"/>
          </p:nvPr>
        </p:nvSpPr>
        <p:spPr/>
        <p:txBody>
          <a:bodyPr/>
          <a:lstStyle/>
          <a:p>
            <a:fld id="{E2982A54-1ED4-49C6-8154-FC2019FF8FB3}" type="datetime1">
              <a:rPr lang="zh-CN" altLang="en-US" smtClean="0"/>
              <a:t>2024/7/15</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7884371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2024/7/15</a:t>
            </a:fld>
            <a:endParaRPr lang="zh-CN" altLang="en-US"/>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4" r:id="rId4"/>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2024/7/15</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extLst>
      <p:ext uri="{BB962C8B-B14F-4D97-AF65-F5344CB8AC3E}">
        <p14:creationId xmlns:p14="http://schemas.microsoft.com/office/powerpoint/2010/main" val="29592416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471425" y="1194969"/>
            <a:ext cx="6032500" cy="3246116"/>
          </a:xfrm>
        </p:spPr>
        <p:txBody>
          <a:bodyPr wrap="square">
            <a:normAutofit/>
          </a:bodyPr>
          <a:lstStyle/>
          <a:p>
            <a:r>
              <a:rPr lang="en-US" altLang="zh-CN" sz="4000" dirty="0">
                <a:solidFill>
                  <a:srgbClr val="0A57A3"/>
                </a:solidFill>
                <a:latin typeface="等线" panose="02010600030101010101" pitchFamily="2" charset="-122"/>
                <a:ea typeface="等线" panose="02010600030101010101" pitchFamily="2" charset="-122"/>
              </a:rPr>
              <a:t>A Case Study on Sustainable Tourism</a:t>
            </a:r>
          </a:p>
        </p:txBody>
      </p:sp>
      <p:sp>
        <p:nvSpPr>
          <p:cNvPr id="4" name="Text Placeholder 3"/>
          <p:cNvSpPr>
            <a:spLocks noGrp="1"/>
          </p:cNvSpPr>
          <p:nvPr>
            <p:ph type="body" sz="quarter" idx="13"/>
          </p:nvPr>
        </p:nvSpPr>
        <p:spPr>
          <a:xfrm>
            <a:off x="9802124" y="5162378"/>
            <a:ext cx="1701801" cy="276999"/>
          </a:xfrm>
        </p:spPr>
        <p:txBody>
          <a:bodyPr wrap="square">
            <a:noAutofit/>
          </a:bodyPr>
          <a:lstStyle/>
          <a:p>
            <a:pPr lvl="0"/>
            <a:r>
              <a:rPr lang="en-US" sz="2000" dirty="0"/>
              <a:t>June Huang</a:t>
            </a:r>
          </a:p>
        </p:txBody>
      </p:sp>
      <p:sp>
        <p:nvSpPr>
          <p:cNvPr id="7" name="Text Placeholder 6"/>
          <p:cNvSpPr>
            <a:spLocks noGrp="1"/>
          </p:cNvSpPr>
          <p:nvPr>
            <p:ph type="body" sz="quarter" idx="14"/>
          </p:nvPr>
        </p:nvSpPr>
        <p:spPr>
          <a:xfrm>
            <a:off x="9802125" y="4669479"/>
            <a:ext cx="1701801" cy="276999"/>
          </a:xfrm>
        </p:spPr>
        <p:txBody>
          <a:bodyPr wrap="none">
            <a:noAutofit/>
          </a:bodyPr>
          <a:lstStyle/>
          <a:p>
            <a:pPr lvl="0"/>
            <a:r>
              <a:rPr lang="en-US" sz="2000" dirty="0"/>
              <a:t>July 16</a:t>
            </a:r>
            <a:r>
              <a:rPr lang="en-US" sz="2000" baseline="30000" dirty="0"/>
              <a:t>th</a:t>
            </a:r>
            <a:r>
              <a:rPr lang="en-US" sz="2000" dirty="0"/>
              <a:t> 2024</a:t>
            </a:r>
          </a:p>
        </p:txBody>
      </p:sp>
      <p:pic>
        <p:nvPicPr>
          <p:cNvPr id="13" name="图片 12">
            <a:extLst>
              <a:ext uri="{FF2B5EF4-FFF2-40B4-BE49-F238E27FC236}">
                <a16:creationId xmlns:a16="http://schemas.microsoft.com/office/drawing/2014/main" id="{FF7B7CA8-DF33-9B9E-6C95-CD3A421D6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350" y="2132227"/>
            <a:ext cx="4152900" cy="685800"/>
          </a:xfrm>
          <a:prstGeom prst="rect">
            <a:avLst/>
          </a:prstGeom>
        </p:spPr>
      </p:pic>
      <p:pic>
        <p:nvPicPr>
          <p:cNvPr id="15" name="图片 14">
            <a:extLst>
              <a:ext uri="{FF2B5EF4-FFF2-40B4-BE49-F238E27FC236}">
                <a16:creationId xmlns:a16="http://schemas.microsoft.com/office/drawing/2014/main" id="{2A2E16A1-C439-E6D3-B858-D1D49892C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1400" y="857650"/>
            <a:ext cx="2082800" cy="997578"/>
          </a:xfrm>
          <a:prstGeom prst="rect">
            <a:avLst/>
          </a:prstGeom>
        </p:spPr>
      </p:pic>
    </p:spTree>
    <p:custDataLst>
      <p:tags r:id="rId1"/>
    </p:custDataLst>
    <p:extLst>
      <p:ext uri="{BB962C8B-B14F-4D97-AF65-F5344CB8AC3E}">
        <p14:creationId xmlns:p14="http://schemas.microsoft.com/office/powerpoint/2010/main" val="297058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17506B33-B7CD-424D-8153-E08C3DF27B55}"/>
              </a:ext>
            </a:extLst>
          </p:cNvPr>
          <p:cNvSpPr txBox="1"/>
          <p:nvPr/>
        </p:nvSpPr>
        <p:spPr>
          <a:xfrm>
            <a:off x="670469" y="473967"/>
            <a:ext cx="5601206"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Century Gothic" panose="020B0502020202020204" pitchFamily="34" charset="0"/>
              </a:defRPr>
            </a:lvl1pPr>
          </a:lstStyle>
          <a:p>
            <a:r>
              <a:rPr lang="en-US" altLang="zh-CN" dirty="0">
                <a:solidFill>
                  <a:srgbClr val="3A414B"/>
                </a:solidFill>
                <a:latin typeface="Calibri" panose="020F0502020204030204" pitchFamily="34" charset="0"/>
                <a:ea typeface="微软雅黑" panose="020B0503020204020204" pitchFamily="34" charset="-122"/>
                <a:sym typeface="Calibri" panose="020F0502020204030204" pitchFamily="34" charset="0"/>
              </a:rPr>
              <a:t>About  June Huang</a:t>
            </a:r>
            <a:endParaRPr lang="zh-CN" altLang="en-US" dirty="0">
              <a:solidFill>
                <a:srgbClr val="3A414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任意多边形 17">
            <a:extLst>
              <a:ext uri="{FF2B5EF4-FFF2-40B4-BE49-F238E27FC236}">
                <a16:creationId xmlns:a16="http://schemas.microsoft.com/office/drawing/2014/main" id="{510ABCDA-9216-1C0D-754E-6FD8CFCC4B73}"/>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 name="Content Placeholder 2">
            <a:extLst>
              <a:ext uri="{FF2B5EF4-FFF2-40B4-BE49-F238E27FC236}">
                <a16:creationId xmlns:a16="http://schemas.microsoft.com/office/drawing/2014/main" id="{4EB98E85-9BAF-AA08-F13A-EF3F7234A83A}"/>
              </a:ext>
            </a:extLst>
          </p:cNvPr>
          <p:cNvSpPr txBox="1">
            <a:spLocks/>
          </p:cNvSpPr>
          <p:nvPr/>
        </p:nvSpPr>
        <p:spPr>
          <a:xfrm>
            <a:off x="2919858" y="1488380"/>
            <a:ext cx="8227545" cy="376404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kern="1200">
                <a:solidFill>
                  <a:srgbClr val="2B404D"/>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lgn="just">
              <a:spcBef>
                <a:spcPts val="600"/>
              </a:spcBef>
              <a:buSzPct val="70000"/>
              <a:buFont typeface="Wingdings" panose="05000000000000000000" pitchFamily="2" charset="2"/>
              <a:buChar char="l"/>
              <a:defRPr/>
            </a:pPr>
            <a:r>
              <a:rPr kumimoji="0" lang="en-US" altLang="zh-CN" sz="2000" b="0" i="0" u="none" strike="noStrike" kern="1200" cap="none" spc="0" normalizeH="0" baseline="0" noProof="0" dirty="0">
                <a:ln>
                  <a:noFill/>
                </a:ln>
                <a:solidFill>
                  <a:srgbClr val="3A414B"/>
                </a:solidFill>
                <a:effectLst/>
                <a:uLnTx/>
                <a:uFillTx/>
                <a:latin typeface="Calibri"/>
                <a:ea typeface="宋体" panose="02010600030101010101" pitchFamily="2" charset="-122"/>
                <a:cs typeface="+mn-cs"/>
              </a:rPr>
              <a:t>Born in Taiwan</a:t>
            </a:r>
          </a:p>
          <a:p>
            <a:pPr marL="266700" indent="-266700" algn="just">
              <a:spcBef>
                <a:spcPts val="600"/>
              </a:spcBef>
              <a:buSzPct val="70000"/>
              <a:buFont typeface="Wingdings" panose="05000000000000000000" pitchFamily="2" charset="2"/>
              <a:buChar char="l"/>
              <a:defRPr/>
            </a:pPr>
            <a:r>
              <a:rPr kumimoji="0" lang="en-US" altLang="zh-CN" sz="2000" b="0" i="0" u="none" strike="noStrike" kern="1200" cap="none" spc="0" normalizeH="0" baseline="0" noProof="0" dirty="0">
                <a:ln>
                  <a:noFill/>
                </a:ln>
                <a:solidFill>
                  <a:srgbClr val="3A414B"/>
                </a:solidFill>
                <a:effectLst/>
                <a:uLnTx/>
                <a:uFillTx/>
                <a:latin typeface="Calibri"/>
                <a:ea typeface="宋体" panose="02010600030101010101" pitchFamily="2" charset="-122"/>
                <a:cs typeface="+mn-cs"/>
              </a:rPr>
              <a:t>Chairman of the Board of Airline Ambassadors International (AAI)</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3A414B"/>
                </a:solidFill>
                <a:effectLst/>
                <a:uLnTx/>
                <a:uFillTx/>
                <a:latin typeface="Calibri"/>
                <a:ea typeface="宋体" panose="02010600030101010101" pitchFamily="2" charset="-122"/>
                <a:cs typeface="+mn-cs"/>
              </a:rPr>
              <a:t>Managing </a:t>
            </a:r>
            <a:r>
              <a:rPr kumimoji="0" lang="en-US" sz="2000" b="0" i="0" u="none" strike="noStrike" kern="1200" cap="none" spc="0" normalizeH="0" baseline="0" noProof="0" dirty="0">
                <a:ln>
                  <a:noFill/>
                </a:ln>
                <a:solidFill>
                  <a:srgbClr val="3A414B"/>
                </a:solidFill>
                <a:effectLst/>
                <a:uLnTx/>
                <a:uFillTx/>
                <a:latin typeface="Calibri"/>
                <a:ea typeface="+mn-ea"/>
                <a:cs typeface="+mn-cs"/>
              </a:rPr>
              <a:t>Director of Windsor International Education Group </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3A414B"/>
                </a:solidFill>
                <a:effectLst/>
                <a:uLnTx/>
                <a:uFillTx/>
                <a:latin typeface="Calibri"/>
                <a:ea typeface="宋体" panose="02010600030101010101" pitchFamily="2" charset="-122"/>
                <a:cs typeface="+mn-cs"/>
              </a:rPr>
              <a:t>Executive </a:t>
            </a:r>
            <a:r>
              <a:rPr kumimoji="0" lang="en-US" sz="2000" b="0" i="0" u="none" strike="noStrike" kern="1200" cap="none" spc="0" normalizeH="0" baseline="0" noProof="0" dirty="0">
                <a:ln>
                  <a:noFill/>
                </a:ln>
                <a:solidFill>
                  <a:srgbClr val="3A414B"/>
                </a:solidFill>
                <a:effectLst/>
                <a:uLnTx/>
                <a:uFillTx/>
                <a:latin typeface="Calibri"/>
                <a:ea typeface="+mn-ea"/>
                <a:cs typeface="+mn-cs"/>
              </a:rPr>
              <a:t>Director of  The Windsor School</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lang="en-US" sz="2000" dirty="0">
                <a:solidFill>
                  <a:srgbClr val="3A414B"/>
                </a:solidFill>
                <a:latin typeface="Calibri"/>
              </a:rPr>
              <a:t>Over 20 years of experience in youth education and summer camps</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sz="2000" b="0" i="0" u="none" strike="noStrike" kern="1200" cap="none" spc="0" normalizeH="0" baseline="0" noProof="0" dirty="0">
                <a:ln>
                  <a:noFill/>
                </a:ln>
                <a:solidFill>
                  <a:srgbClr val="3A414B"/>
                </a:solidFill>
                <a:effectLst/>
                <a:uLnTx/>
                <a:uFillTx/>
                <a:latin typeface="Calibri"/>
                <a:ea typeface="+mn-ea"/>
                <a:cs typeface="+mn-cs"/>
              </a:rPr>
              <a:t>Music teacher at Jing Xin Middle School of Taipei</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sz="2000" b="0" i="0" u="none" strike="noStrike" kern="1200" cap="none" spc="0" normalizeH="0" baseline="0" noProof="0" dirty="0">
                <a:ln>
                  <a:noFill/>
                </a:ln>
                <a:solidFill>
                  <a:srgbClr val="3A414B"/>
                </a:solidFill>
                <a:effectLst/>
                <a:uLnTx/>
                <a:uFillTx/>
                <a:latin typeface="Calibri"/>
                <a:ea typeface="+mn-ea"/>
                <a:cs typeface="+mn-cs"/>
              </a:rPr>
              <a:t>Chief cellist of the C.W Post Symphony Orchestra at Long Island University</a:t>
            </a:r>
            <a:endParaRPr lang="en-US" sz="2000" dirty="0">
              <a:solidFill>
                <a:srgbClr val="3A414B"/>
              </a:solidFill>
              <a:latin typeface="Calibri"/>
            </a:endParaRP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sz="2000" b="0" i="0" u="none" strike="noStrike" kern="1200" cap="none" spc="0" normalizeH="0" baseline="0" noProof="0" dirty="0">
                <a:ln>
                  <a:noFill/>
                </a:ln>
                <a:solidFill>
                  <a:srgbClr val="3A414B"/>
                </a:solidFill>
                <a:effectLst/>
                <a:uLnTx/>
                <a:uFillTx/>
                <a:latin typeface="Calibri"/>
                <a:ea typeface="+mn-ea"/>
                <a:cs typeface="+mn-cs"/>
              </a:rPr>
              <a:t>Second cellist of the Taipei Symphony Philharmonic Orchestra</a:t>
            </a: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sz="2000" b="0" i="0" u="none" strike="noStrike" kern="1200" cap="none" spc="0" normalizeH="0" baseline="0" noProof="0" dirty="0">
                <a:ln>
                  <a:noFill/>
                </a:ln>
                <a:solidFill>
                  <a:srgbClr val="3A414B"/>
                </a:solidFill>
                <a:effectLst/>
                <a:uLnTx/>
                <a:uFillTx/>
                <a:latin typeface="Calibri"/>
                <a:ea typeface="+mn-ea"/>
                <a:cs typeface="+mn-cs"/>
              </a:rPr>
              <a:t>Master's Degree in Music Education from New York University </a:t>
            </a:r>
            <a:endParaRPr lang="en-US" sz="2000" dirty="0">
              <a:solidFill>
                <a:srgbClr val="3A414B"/>
              </a:solidFill>
              <a:latin typeface="Calibri"/>
            </a:endParaRPr>
          </a:p>
          <a:p>
            <a:pPr marL="266700" marR="0" lvl="0" indent="-266700" algn="just" defTabSz="457200" rtl="0" eaLnBrk="1" fontAlgn="auto" latinLnBrk="0" hangingPunct="1">
              <a:spcBef>
                <a:spcPts val="600"/>
              </a:spcBef>
              <a:spcAft>
                <a:spcPts val="0"/>
              </a:spcAft>
              <a:buClrTx/>
              <a:buSzPct val="70000"/>
              <a:buFont typeface="Wingdings" panose="05000000000000000000" pitchFamily="2" charset="2"/>
              <a:buChar char="l"/>
              <a:tabLst/>
              <a:defRPr/>
            </a:pPr>
            <a:r>
              <a:rPr kumimoji="0" lang="en-US" sz="2000" b="0" i="0" u="none" strike="noStrike" kern="1200" cap="none" spc="0" normalizeH="0" baseline="0" noProof="0" dirty="0">
                <a:ln>
                  <a:noFill/>
                </a:ln>
                <a:solidFill>
                  <a:srgbClr val="3A414B"/>
                </a:solidFill>
                <a:effectLst/>
                <a:uLnTx/>
                <a:uFillTx/>
                <a:latin typeface="Calibri"/>
                <a:ea typeface="+mn-ea"/>
                <a:cs typeface="+mn-cs"/>
              </a:rPr>
              <a:t>Bachelor's Degree in Piano and Cello Performance from National Taipei University</a:t>
            </a:r>
          </a:p>
        </p:txBody>
      </p:sp>
      <p:pic>
        <p:nvPicPr>
          <p:cNvPr id="6" name="图片 5">
            <a:extLst>
              <a:ext uri="{FF2B5EF4-FFF2-40B4-BE49-F238E27FC236}">
                <a16:creationId xmlns:a16="http://schemas.microsoft.com/office/drawing/2014/main" id="{830EC30F-610B-E6BE-F06B-D683C8A93117}"/>
              </a:ext>
            </a:extLst>
          </p:cNvPr>
          <p:cNvPicPr>
            <a:picLocks noChangeAspect="1"/>
          </p:cNvPicPr>
          <p:nvPr/>
        </p:nvPicPr>
        <p:blipFill rotWithShape="1">
          <a:blip r:embed="rId3"/>
          <a:srcRect t="7149" b="8247"/>
          <a:stretch/>
        </p:blipFill>
        <p:spPr>
          <a:xfrm>
            <a:off x="441025" y="1576062"/>
            <a:ext cx="1958412" cy="2731702"/>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87471316-577B-FD64-C855-EDA8D277F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spTree>
    <p:extLst>
      <p:ext uri="{BB962C8B-B14F-4D97-AF65-F5344CB8AC3E}">
        <p14:creationId xmlns:p14="http://schemas.microsoft.com/office/powerpoint/2010/main" val="336797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17506B33-B7CD-424D-8153-E08C3DF27B55}"/>
              </a:ext>
            </a:extLst>
          </p:cNvPr>
          <p:cNvSpPr txBox="1"/>
          <p:nvPr/>
        </p:nvSpPr>
        <p:spPr>
          <a:xfrm>
            <a:off x="657943" y="473967"/>
            <a:ext cx="6444314"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Century Gothic" panose="020B0502020202020204" pitchFamily="34" charset="0"/>
              </a:defRPr>
            </a:lvl1pPr>
          </a:lstStyle>
          <a:p>
            <a:r>
              <a:rPr lang="en-US" altLang="zh-CN" dirty="0">
                <a:solidFill>
                  <a:schemeClr val="tx2">
                    <a:lumMod val="50000"/>
                  </a:schemeClr>
                </a:solidFill>
                <a:latin typeface="Calibri" panose="020F0502020204030204" pitchFamily="34" charset="0"/>
                <a:ea typeface="微软雅黑" panose="020B0503020204020204" pitchFamily="34" charset="-122"/>
                <a:sym typeface="Calibri" panose="020F0502020204030204" pitchFamily="34" charset="0"/>
              </a:rPr>
              <a:t>Reflection on Global Tourism</a:t>
            </a:r>
            <a:endParaRPr lang="zh-CN" altLang="en-US" dirty="0">
              <a:solidFill>
                <a:schemeClr val="tx2">
                  <a:lumMod val="50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任意多边形 17">
            <a:extLst>
              <a:ext uri="{FF2B5EF4-FFF2-40B4-BE49-F238E27FC236}">
                <a16:creationId xmlns:a16="http://schemas.microsoft.com/office/drawing/2014/main" id="{510ABCDA-9216-1C0D-754E-6FD8CFCC4B73}"/>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 name="图片 1">
            <a:extLst>
              <a:ext uri="{FF2B5EF4-FFF2-40B4-BE49-F238E27FC236}">
                <a16:creationId xmlns:a16="http://schemas.microsoft.com/office/drawing/2014/main" id="{EC7038AC-1494-EBB4-F9EF-D2E3365E5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sp>
        <p:nvSpPr>
          <p:cNvPr id="9" name="文本框 8">
            <a:extLst>
              <a:ext uri="{FF2B5EF4-FFF2-40B4-BE49-F238E27FC236}">
                <a16:creationId xmlns:a16="http://schemas.microsoft.com/office/drawing/2014/main" id="{36DC6254-7DE4-0D50-857F-9E6F80849DC2}"/>
              </a:ext>
            </a:extLst>
          </p:cNvPr>
          <p:cNvSpPr txBox="1"/>
          <p:nvPr/>
        </p:nvSpPr>
        <p:spPr>
          <a:xfrm>
            <a:off x="338495" y="1488380"/>
            <a:ext cx="5728048" cy="1323439"/>
          </a:xfrm>
          <a:prstGeom prst="rect">
            <a:avLst/>
          </a:prstGeom>
          <a:noFill/>
        </p:spPr>
        <p:txBody>
          <a:bodyPr wrap="square">
            <a:spAutoFit/>
          </a:bodyPr>
          <a:lstStyle/>
          <a:p>
            <a:pPr algn="just"/>
            <a:r>
              <a:rPr lang="en-US" altLang="zh-CN" sz="1600" b="0" i="0" dirty="0">
                <a:solidFill>
                  <a:srgbClr val="333333"/>
                </a:solidFill>
                <a:effectLst/>
                <a:latin typeface="McKinsey Sans"/>
              </a:rPr>
              <a:t>Global tourism was one of the most affected sectors during the COVID-19 crisis. A cumulative drop of $3 trillion to $8 trillion before tourism expenditure returns to pre-COVID-19 levels. Recovery will be slow and driven by the underlying dependencies countries had on domestic and non-air travel.</a:t>
            </a:r>
            <a:endParaRPr lang="zh-CN" altLang="en-US" sz="1600" dirty="0"/>
          </a:p>
        </p:txBody>
      </p:sp>
      <p:pic>
        <p:nvPicPr>
          <p:cNvPr id="13" name="图片 12">
            <a:extLst>
              <a:ext uri="{FF2B5EF4-FFF2-40B4-BE49-F238E27FC236}">
                <a16:creationId xmlns:a16="http://schemas.microsoft.com/office/drawing/2014/main" id="{56A6A4E7-7363-DD9B-F7F4-9008A1F57883}"/>
              </a:ext>
            </a:extLst>
          </p:cNvPr>
          <p:cNvPicPr>
            <a:picLocks noChangeAspect="1"/>
          </p:cNvPicPr>
          <p:nvPr/>
        </p:nvPicPr>
        <p:blipFill>
          <a:blip r:embed="rId5"/>
          <a:stretch>
            <a:fillRect/>
          </a:stretch>
        </p:blipFill>
        <p:spPr>
          <a:xfrm>
            <a:off x="338498" y="4204656"/>
            <a:ext cx="5786961" cy="2088903"/>
          </a:xfrm>
          <a:prstGeom prst="rect">
            <a:avLst/>
          </a:prstGeom>
        </p:spPr>
      </p:pic>
      <p:sp>
        <p:nvSpPr>
          <p:cNvPr id="15" name="文本框 14">
            <a:extLst>
              <a:ext uri="{FF2B5EF4-FFF2-40B4-BE49-F238E27FC236}">
                <a16:creationId xmlns:a16="http://schemas.microsoft.com/office/drawing/2014/main" id="{B09ED112-558D-E9B3-7866-D116885CE1BF}"/>
              </a:ext>
            </a:extLst>
          </p:cNvPr>
          <p:cNvSpPr txBox="1"/>
          <p:nvPr/>
        </p:nvSpPr>
        <p:spPr>
          <a:xfrm>
            <a:off x="6464996" y="1488380"/>
            <a:ext cx="5084001" cy="1569660"/>
          </a:xfrm>
          <a:prstGeom prst="rect">
            <a:avLst/>
          </a:prstGeom>
          <a:noFill/>
        </p:spPr>
        <p:txBody>
          <a:bodyPr wrap="square">
            <a:spAutoFit/>
          </a:bodyPr>
          <a:lstStyle/>
          <a:p>
            <a:pPr algn="just"/>
            <a:r>
              <a:rPr lang="en-US" altLang="zh-CN" sz="1600" b="0" i="0" dirty="0">
                <a:solidFill>
                  <a:srgbClr val="333333"/>
                </a:solidFill>
                <a:effectLst/>
                <a:latin typeface="McKinsey Sans"/>
              </a:rPr>
              <a:t>An estimated 1286 million international tourists (overnight visitors) were recorded around the world in 2023, an increase of 34% over 2022. International tourism recovered 88% of pre-pandemic levels, supported by strong pent-up demand (UNWTO Tourism Barometer January 2024-Excerpt).</a:t>
            </a:r>
            <a:endParaRPr lang="zh-CN" altLang="en-US" sz="1600" dirty="0"/>
          </a:p>
        </p:txBody>
      </p:sp>
      <p:pic>
        <p:nvPicPr>
          <p:cNvPr id="21" name="图片 20">
            <a:extLst>
              <a:ext uri="{FF2B5EF4-FFF2-40B4-BE49-F238E27FC236}">
                <a16:creationId xmlns:a16="http://schemas.microsoft.com/office/drawing/2014/main" id="{CA12968D-E151-F297-7415-272D021334F8}"/>
              </a:ext>
            </a:extLst>
          </p:cNvPr>
          <p:cNvPicPr>
            <a:picLocks noChangeAspect="1"/>
          </p:cNvPicPr>
          <p:nvPr/>
        </p:nvPicPr>
        <p:blipFill>
          <a:blip r:embed="rId6"/>
          <a:stretch>
            <a:fillRect/>
          </a:stretch>
        </p:blipFill>
        <p:spPr>
          <a:xfrm>
            <a:off x="6464996" y="3058040"/>
            <a:ext cx="5006677" cy="3235519"/>
          </a:xfrm>
          <a:prstGeom prst="rect">
            <a:avLst/>
          </a:prstGeom>
        </p:spPr>
      </p:pic>
      <p:pic>
        <p:nvPicPr>
          <p:cNvPr id="23" name="图片 22">
            <a:extLst>
              <a:ext uri="{FF2B5EF4-FFF2-40B4-BE49-F238E27FC236}">
                <a16:creationId xmlns:a16="http://schemas.microsoft.com/office/drawing/2014/main" id="{668E935F-A5DC-7F5B-974C-7B1CEBDBFAF8}"/>
              </a:ext>
            </a:extLst>
          </p:cNvPr>
          <p:cNvPicPr>
            <a:picLocks noChangeAspect="1"/>
          </p:cNvPicPr>
          <p:nvPr/>
        </p:nvPicPr>
        <p:blipFill>
          <a:blip r:embed="rId7"/>
          <a:stretch>
            <a:fillRect/>
          </a:stretch>
        </p:blipFill>
        <p:spPr>
          <a:xfrm>
            <a:off x="384195" y="2811819"/>
            <a:ext cx="5682348" cy="1355040"/>
          </a:xfrm>
          <a:prstGeom prst="rect">
            <a:avLst/>
          </a:prstGeom>
        </p:spPr>
      </p:pic>
    </p:spTree>
    <p:extLst>
      <p:ext uri="{BB962C8B-B14F-4D97-AF65-F5344CB8AC3E}">
        <p14:creationId xmlns:p14="http://schemas.microsoft.com/office/powerpoint/2010/main" val="393815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C9287B0D-EF89-4EA5-A936-D1240D8E5580}"/>
              </a:ext>
            </a:extLst>
          </p:cNvPr>
          <p:cNvSpPr txBox="1"/>
          <p:nvPr/>
        </p:nvSpPr>
        <p:spPr>
          <a:xfrm>
            <a:off x="595313" y="473967"/>
            <a:ext cx="7362438"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2">
                    <a:lumMod val="50000"/>
                  </a:schemeClr>
                </a:solidFill>
                <a:latin typeface="Calibri" panose="020F0502020204030204" pitchFamily="34" charset="0"/>
                <a:sym typeface="Calibri" panose="020F0502020204030204" pitchFamily="34" charset="0"/>
              </a:rPr>
              <a:t>Challenges To The Recovery of Tourism</a:t>
            </a:r>
            <a:endParaRPr lang="zh-CN" altLang="en-US" dirty="0">
              <a:solidFill>
                <a:schemeClr val="tx2">
                  <a:lumMod val="50000"/>
                </a:schemeClr>
              </a:solidFill>
              <a:latin typeface="Calibri" panose="020F0502020204030204" pitchFamily="34" charset="0"/>
              <a:sym typeface="Calibri" panose="020F0502020204030204" pitchFamily="34" charset="0"/>
            </a:endParaRPr>
          </a:p>
        </p:txBody>
      </p:sp>
      <p:sp>
        <p:nvSpPr>
          <p:cNvPr id="39" name="任意多边形 17">
            <a:extLst>
              <a:ext uri="{FF2B5EF4-FFF2-40B4-BE49-F238E27FC236}">
                <a16:creationId xmlns:a16="http://schemas.microsoft.com/office/drawing/2014/main" id="{466C75AB-436C-4433-B61D-8B2753DA87DE}"/>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9" name="图片 8">
            <a:extLst>
              <a:ext uri="{FF2B5EF4-FFF2-40B4-BE49-F238E27FC236}">
                <a16:creationId xmlns:a16="http://schemas.microsoft.com/office/drawing/2014/main" id="{FA245280-4045-2567-D7F3-A04996446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sp>
        <p:nvSpPr>
          <p:cNvPr id="13" name="文本框 12">
            <a:extLst>
              <a:ext uri="{FF2B5EF4-FFF2-40B4-BE49-F238E27FC236}">
                <a16:creationId xmlns:a16="http://schemas.microsoft.com/office/drawing/2014/main" id="{87AE754A-B579-41EB-88FE-9ADBE6C9E95E}"/>
              </a:ext>
            </a:extLst>
          </p:cNvPr>
          <p:cNvSpPr txBox="1"/>
          <p:nvPr/>
        </p:nvSpPr>
        <p:spPr>
          <a:xfrm>
            <a:off x="390921" y="4279467"/>
            <a:ext cx="2607498" cy="1384995"/>
          </a:xfrm>
          <a:prstGeom prst="rect">
            <a:avLst/>
          </a:prstGeom>
          <a:noFill/>
        </p:spPr>
        <p:txBody>
          <a:bodyPr wrap="square">
            <a:spAutoFit/>
          </a:bodyPr>
          <a:lstStyle/>
          <a:p>
            <a:r>
              <a:rPr lang="en-US" altLang="zh-CN" b="1" dirty="0">
                <a:solidFill>
                  <a:srgbClr val="3A414B"/>
                </a:solidFill>
              </a:rPr>
              <a:t>E</a:t>
            </a:r>
            <a:r>
              <a:rPr lang="zh-CN" altLang="en-US" b="1" dirty="0">
                <a:solidFill>
                  <a:srgbClr val="3A414B"/>
                </a:solidFill>
              </a:rPr>
              <a:t>nergy </a:t>
            </a:r>
            <a:r>
              <a:rPr lang="en-US" altLang="zh-CN" b="1" dirty="0">
                <a:solidFill>
                  <a:srgbClr val="3A414B"/>
                </a:solidFill>
              </a:rPr>
              <a:t>P</a:t>
            </a:r>
            <a:r>
              <a:rPr lang="zh-CN" altLang="en-US" b="1" dirty="0">
                <a:solidFill>
                  <a:srgbClr val="3A414B"/>
                </a:solidFill>
              </a:rPr>
              <a:t>rice</a:t>
            </a:r>
            <a:endParaRPr lang="en-US" altLang="zh-CN" b="1" dirty="0">
              <a:solidFill>
                <a:srgbClr val="3A414B"/>
              </a:solidFill>
            </a:endParaRPr>
          </a:p>
          <a:p>
            <a:endParaRPr lang="en-US" altLang="zh-CN" dirty="0"/>
          </a:p>
          <a:p>
            <a:r>
              <a:rPr lang="en-US" altLang="zh-CN" sz="1600" dirty="0"/>
              <a:t>High energy prices remain a major impediment to global travel recovery</a:t>
            </a:r>
            <a:endParaRPr lang="zh-CN" altLang="en-US" sz="1600" dirty="0"/>
          </a:p>
        </p:txBody>
      </p:sp>
      <p:pic>
        <p:nvPicPr>
          <p:cNvPr id="15" name="图片 14">
            <a:extLst>
              <a:ext uri="{FF2B5EF4-FFF2-40B4-BE49-F238E27FC236}">
                <a16:creationId xmlns:a16="http://schemas.microsoft.com/office/drawing/2014/main" id="{2D60D462-7E91-A02A-757B-15336C8A9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42" y="2427832"/>
            <a:ext cx="2607497" cy="1738875"/>
          </a:xfrm>
          <a:prstGeom prst="rect">
            <a:avLst/>
          </a:prstGeom>
        </p:spPr>
      </p:pic>
      <p:sp>
        <p:nvSpPr>
          <p:cNvPr id="16" name="文本框 15">
            <a:extLst>
              <a:ext uri="{FF2B5EF4-FFF2-40B4-BE49-F238E27FC236}">
                <a16:creationId xmlns:a16="http://schemas.microsoft.com/office/drawing/2014/main" id="{AC8EC055-BC96-3BDD-2AE7-9F5919C2AEC3}"/>
              </a:ext>
            </a:extLst>
          </p:cNvPr>
          <p:cNvSpPr txBox="1"/>
          <p:nvPr/>
        </p:nvSpPr>
        <p:spPr>
          <a:xfrm>
            <a:off x="3208696" y="4276035"/>
            <a:ext cx="2892989" cy="1631216"/>
          </a:xfrm>
          <a:prstGeom prst="rect">
            <a:avLst/>
          </a:prstGeom>
          <a:noFill/>
        </p:spPr>
        <p:txBody>
          <a:bodyPr wrap="square">
            <a:spAutoFit/>
          </a:bodyPr>
          <a:lstStyle/>
          <a:p>
            <a:r>
              <a:rPr lang="en-US" altLang="zh-CN" b="1" dirty="0">
                <a:solidFill>
                  <a:srgbClr val="3A414B"/>
                </a:solidFill>
              </a:rPr>
              <a:t>Geopolitical</a:t>
            </a:r>
          </a:p>
          <a:p>
            <a:endParaRPr lang="en-US" altLang="zh-CN" dirty="0"/>
          </a:p>
          <a:p>
            <a:r>
              <a:rPr lang="en-US" altLang="zh-CN" sz="1600" dirty="0"/>
              <a:t>War, great power rivalry and games are also important factors contributing to the disruption of global travel</a:t>
            </a:r>
            <a:endParaRPr lang="zh-CN" altLang="en-US" sz="1600" dirty="0"/>
          </a:p>
        </p:txBody>
      </p:sp>
      <p:pic>
        <p:nvPicPr>
          <p:cNvPr id="18" name="图片 17">
            <a:extLst>
              <a:ext uri="{FF2B5EF4-FFF2-40B4-BE49-F238E27FC236}">
                <a16:creationId xmlns:a16="http://schemas.microsoft.com/office/drawing/2014/main" id="{8040630C-4922-EFD2-4D23-5DF6214117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9542"/>
          <a:stretch/>
        </p:blipFill>
        <p:spPr>
          <a:xfrm>
            <a:off x="3282348" y="2427833"/>
            <a:ext cx="2607497" cy="1742874"/>
          </a:xfrm>
          <a:prstGeom prst="rect">
            <a:avLst/>
          </a:prstGeom>
        </p:spPr>
      </p:pic>
      <p:sp>
        <p:nvSpPr>
          <p:cNvPr id="19" name="文本框 18">
            <a:extLst>
              <a:ext uri="{FF2B5EF4-FFF2-40B4-BE49-F238E27FC236}">
                <a16:creationId xmlns:a16="http://schemas.microsoft.com/office/drawing/2014/main" id="{54E859A9-9F52-C566-FCBA-39C651491626}"/>
              </a:ext>
            </a:extLst>
          </p:cNvPr>
          <p:cNvSpPr txBox="1"/>
          <p:nvPr/>
        </p:nvSpPr>
        <p:spPr>
          <a:xfrm>
            <a:off x="6042771" y="4273705"/>
            <a:ext cx="2892989" cy="1600438"/>
          </a:xfrm>
          <a:prstGeom prst="rect">
            <a:avLst/>
          </a:prstGeom>
          <a:noFill/>
        </p:spPr>
        <p:txBody>
          <a:bodyPr wrap="square">
            <a:spAutoFit/>
          </a:bodyPr>
          <a:lstStyle/>
          <a:p>
            <a:r>
              <a:rPr lang="en-US" altLang="zh-CN" b="1" dirty="0">
                <a:solidFill>
                  <a:srgbClr val="3A414B"/>
                </a:solidFill>
              </a:rPr>
              <a:t>Wealth Disparity</a:t>
            </a:r>
            <a:endParaRPr lang="en-US" altLang="zh-CN" dirty="0"/>
          </a:p>
          <a:p>
            <a:endParaRPr lang="en-US" altLang="zh-CN" sz="1600" dirty="0"/>
          </a:p>
          <a:p>
            <a:r>
              <a:rPr lang="en-US" altLang="zh-CN" sz="1600" dirty="0"/>
              <a:t>Further widening of the global wealth gap will profoundly affect the structure and frequency of global travel</a:t>
            </a:r>
            <a:endParaRPr lang="zh-CN" altLang="en-US" sz="1600" dirty="0"/>
          </a:p>
        </p:txBody>
      </p:sp>
      <p:pic>
        <p:nvPicPr>
          <p:cNvPr id="21" name="图片 20">
            <a:extLst>
              <a:ext uri="{FF2B5EF4-FFF2-40B4-BE49-F238E27FC236}">
                <a16:creationId xmlns:a16="http://schemas.microsoft.com/office/drawing/2014/main" id="{BACBFFA5-E898-9A81-A232-D2B8ACAA29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054" y="2433594"/>
            <a:ext cx="2607497" cy="1751684"/>
          </a:xfrm>
          <a:prstGeom prst="rect">
            <a:avLst/>
          </a:prstGeom>
        </p:spPr>
      </p:pic>
      <p:sp>
        <p:nvSpPr>
          <p:cNvPr id="22" name="文本框 21">
            <a:extLst>
              <a:ext uri="{FF2B5EF4-FFF2-40B4-BE49-F238E27FC236}">
                <a16:creationId xmlns:a16="http://schemas.microsoft.com/office/drawing/2014/main" id="{13E74AB5-E45F-5E2E-31A3-1CBB07777672}"/>
              </a:ext>
            </a:extLst>
          </p:cNvPr>
          <p:cNvSpPr txBox="1"/>
          <p:nvPr/>
        </p:nvSpPr>
        <p:spPr>
          <a:xfrm>
            <a:off x="8843378" y="4273705"/>
            <a:ext cx="2892989" cy="1600438"/>
          </a:xfrm>
          <a:prstGeom prst="rect">
            <a:avLst/>
          </a:prstGeom>
          <a:noFill/>
        </p:spPr>
        <p:txBody>
          <a:bodyPr wrap="square">
            <a:spAutoFit/>
          </a:bodyPr>
          <a:lstStyle/>
          <a:p>
            <a:r>
              <a:rPr lang="en-US" altLang="zh-CN" b="1" dirty="0">
                <a:solidFill>
                  <a:srgbClr val="3A414B"/>
                </a:solidFill>
              </a:rPr>
              <a:t>Protectionism</a:t>
            </a:r>
            <a:endParaRPr lang="en-US" altLang="zh-CN" sz="1600" dirty="0"/>
          </a:p>
          <a:p>
            <a:endParaRPr lang="en-US" altLang="zh-CN" sz="1600" dirty="0"/>
          </a:p>
          <a:p>
            <a:r>
              <a:rPr lang="en-US" altLang="zh-CN" sz="1600" dirty="0"/>
              <a:t>Globalization and protectionist competition will further hinder the recovery of the global tourism</a:t>
            </a:r>
            <a:endParaRPr lang="zh-CN" altLang="en-US" sz="1600" dirty="0"/>
          </a:p>
        </p:txBody>
      </p:sp>
      <p:pic>
        <p:nvPicPr>
          <p:cNvPr id="33" name="图片 32">
            <a:extLst>
              <a:ext uri="{FF2B5EF4-FFF2-40B4-BE49-F238E27FC236}">
                <a16:creationId xmlns:a16="http://schemas.microsoft.com/office/drawing/2014/main" id="{719BC50B-8C2D-DE83-DD5D-F6F81C153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5760" y="2429649"/>
            <a:ext cx="2607497" cy="1759573"/>
          </a:xfrm>
          <a:prstGeom prst="rect">
            <a:avLst/>
          </a:prstGeom>
        </p:spPr>
      </p:pic>
      <p:sp>
        <p:nvSpPr>
          <p:cNvPr id="35" name="文本框 34">
            <a:extLst>
              <a:ext uri="{FF2B5EF4-FFF2-40B4-BE49-F238E27FC236}">
                <a16:creationId xmlns:a16="http://schemas.microsoft.com/office/drawing/2014/main" id="{FACE55EA-1DBC-1D24-0A98-21BA2FC11D49}"/>
              </a:ext>
            </a:extLst>
          </p:cNvPr>
          <p:cNvSpPr txBox="1"/>
          <p:nvPr/>
        </p:nvSpPr>
        <p:spPr>
          <a:xfrm>
            <a:off x="363781" y="1408186"/>
            <a:ext cx="11294733" cy="923330"/>
          </a:xfrm>
          <a:prstGeom prst="rect">
            <a:avLst/>
          </a:prstGeom>
          <a:noFill/>
        </p:spPr>
        <p:txBody>
          <a:bodyPr wrap="square">
            <a:spAutoFit/>
          </a:bodyPr>
          <a:lstStyle/>
          <a:p>
            <a:r>
              <a:rPr lang="en-US" altLang="zh-CN" dirty="0"/>
              <a:t>While the global travel industry as a whole is recovering, rising travel costs and fees, as well as increased travel risks, remain challenges to the recovery of the global travel industry. The following four factors are also hindering the recovery of the global travel industry</a:t>
            </a:r>
            <a:endParaRPr lang="zh-CN" altLang="en-US" dirty="0"/>
          </a:p>
        </p:txBody>
      </p:sp>
    </p:spTree>
    <p:extLst>
      <p:ext uri="{BB962C8B-B14F-4D97-AF65-F5344CB8AC3E}">
        <p14:creationId xmlns:p14="http://schemas.microsoft.com/office/powerpoint/2010/main" val="407372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C9287B0D-EF89-4EA5-A936-D1240D8E5580}"/>
              </a:ext>
            </a:extLst>
          </p:cNvPr>
          <p:cNvSpPr txBox="1"/>
          <p:nvPr/>
        </p:nvSpPr>
        <p:spPr>
          <a:xfrm>
            <a:off x="664206" y="473967"/>
            <a:ext cx="7362438"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2">
                    <a:lumMod val="50000"/>
                  </a:schemeClr>
                </a:solidFill>
                <a:latin typeface="Calibri" panose="020F0502020204030204" pitchFamily="34" charset="0"/>
                <a:sym typeface="Calibri" panose="020F0502020204030204" pitchFamily="34" charset="0"/>
              </a:rPr>
              <a:t>A New Perspective for Sustainable Tourism </a:t>
            </a:r>
            <a:endParaRPr lang="zh-CN" altLang="en-US" dirty="0">
              <a:solidFill>
                <a:schemeClr val="tx2">
                  <a:lumMod val="50000"/>
                </a:schemeClr>
              </a:solidFill>
              <a:latin typeface="Calibri" panose="020F0502020204030204" pitchFamily="34" charset="0"/>
              <a:sym typeface="Calibri" panose="020F0502020204030204" pitchFamily="34" charset="0"/>
            </a:endParaRPr>
          </a:p>
        </p:txBody>
      </p:sp>
      <p:sp>
        <p:nvSpPr>
          <p:cNvPr id="39" name="任意多边形 17">
            <a:extLst>
              <a:ext uri="{FF2B5EF4-FFF2-40B4-BE49-F238E27FC236}">
                <a16:creationId xmlns:a16="http://schemas.microsoft.com/office/drawing/2014/main" id="{466C75AB-436C-4433-B61D-8B2753DA87DE}"/>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 name="图片 1">
            <a:extLst>
              <a:ext uri="{FF2B5EF4-FFF2-40B4-BE49-F238E27FC236}">
                <a16:creationId xmlns:a16="http://schemas.microsoft.com/office/drawing/2014/main" id="{75D3F33A-49CC-A50E-24B7-2068EDEC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sp>
        <p:nvSpPr>
          <p:cNvPr id="3" name="文本框 2">
            <a:extLst>
              <a:ext uri="{FF2B5EF4-FFF2-40B4-BE49-F238E27FC236}">
                <a16:creationId xmlns:a16="http://schemas.microsoft.com/office/drawing/2014/main" id="{C8E63B7E-BA63-CB7F-2A4F-6253101FCEDA}"/>
              </a:ext>
            </a:extLst>
          </p:cNvPr>
          <p:cNvSpPr txBox="1"/>
          <p:nvPr/>
        </p:nvSpPr>
        <p:spPr>
          <a:xfrm>
            <a:off x="363781" y="1566439"/>
            <a:ext cx="4214482" cy="3323987"/>
          </a:xfrm>
          <a:prstGeom prst="rect">
            <a:avLst/>
          </a:prstGeom>
          <a:noFill/>
        </p:spPr>
        <p:txBody>
          <a:bodyPr wrap="square">
            <a:spAutoFit/>
          </a:bodyPr>
          <a:lstStyle/>
          <a:p>
            <a:pPr algn="just"/>
            <a:r>
              <a:rPr lang="en-US" altLang="zh-CN" sz="1400" dirty="0"/>
              <a:t>We will advocate and support the promotion of youth exchange visits globally by fostering innovation and entrepreneurship among youth globally, and in doing so, promote the development and innovation of the global travel industry.</a:t>
            </a:r>
          </a:p>
          <a:p>
            <a:pPr algn="just"/>
            <a:endParaRPr lang="en-US" altLang="zh-CN" sz="1400" dirty="0"/>
          </a:p>
          <a:p>
            <a:pPr algn="just"/>
            <a:r>
              <a:rPr lang="en-US" altLang="zh-CN" sz="1400" dirty="0"/>
              <a:t>We enable young students to integrate innovative thinking, entrepreneurship and technological advancement. Allow students with innovative thinking to learn about entrepreneurship around the world and students with entrepreneurial spirit to learn about scientific and technological advances, in order to further promote cultural exchanges and collaboration of ideas among young people around the world</a:t>
            </a:r>
            <a:endParaRPr lang="zh-CN" altLang="en-US" sz="1400" dirty="0"/>
          </a:p>
        </p:txBody>
      </p:sp>
      <p:pic>
        <p:nvPicPr>
          <p:cNvPr id="5" name="图片 4">
            <a:extLst>
              <a:ext uri="{FF2B5EF4-FFF2-40B4-BE49-F238E27FC236}">
                <a16:creationId xmlns:a16="http://schemas.microsoft.com/office/drawing/2014/main" id="{F9175ADD-2ABA-0AE2-B24D-3CB7B6FD9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408" y="1618990"/>
            <a:ext cx="3236825" cy="2157883"/>
          </a:xfrm>
          <a:prstGeom prst="rect">
            <a:avLst/>
          </a:prstGeom>
        </p:spPr>
      </p:pic>
      <p:pic>
        <p:nvPicPr>
          <p:cNvPr id="7" name="图片 6">
            <a:extLst>
              <a:ext uri="{FF2B5EF4-FFF2-40B4-BE49-F238E27FC236}">
                <a16:creationId xmlns:a16="http://schemas.microsoft.com/office/drawing/2014/main" id="{0B8822EF-2476-1CDB-AC5A-54483F079D9C}"/>
              </a:ext>
            </a:extLst>
          </p:cNvPr>
          <p:cNvPicPr>
            <a:picLocks noChangeAspect="1"/>
          </p:cNvPicPr>
          <p:nvPr/>
        </p:nvPicPr>
        <p:blipFill rotWithShape="1">
          <a:blip r:embed="rId5">
            <a:extLst>
              <a:ext uri="{28A0092B-C50C-407E-A947-70E740481C1C}">
                <a14:useLocalDpi xmlns:a14="http://schemas.microsoft.com/office/drawing/2010/main" val="0"/>
              </a:ext>
            </a:extLst>
          </a:blip>
          <a:srcRect b="8154"/>
          <a:stretch/>
        </p:blipFill>
        <p:spPr>
          <a:xfrm>
            <a:off x="7733626" y="2496314"/>
            <a:ext cx="4010025" cy="2834438"/>
          </a:xfrm>
          <a:prstGeom prst="rect">
            <a:avLst/>
          </a:prstGeom>
        </p:spPr>
      </p:pic>
      <p:sp>
        <p:nvSpPr>
          <p:cNvPr id="11" name="文本框 10">
            <a:extLst>
              <a:ext uri="{FF2B5EF4-FFF2-40B4-BE49-F238E27FC236}">
                <a16:creationId xmlns:a16="http://schemas.microsoft.com/office/drawing/2014/main" id="{1D46888F-5FEF-6363-6A95-DDD8B179BB18}"/>
              </a:ext>
            </a:extLst>
          </p:cNvPr>
          <p:cNvSpPr txBox="1"/>
          <p:nvPr/>
        </p:nvSpPr>
        <p:spPr>
          <a:xfrm>
            <a:off x="363781" y="5001189"/>
            <a:ext cx="4214482" cy="1169551"/>
          </a:xfrm>
          <a:prstGeom prst="rect">
            <a:avLst/>
          </a:prstGeom>
          <a:noFill/>
        </p:spPr>
        <p:txBody>
          <a:bodyPr wrap="square">
            <a:spAutoFit/>
          </a:bodyPr>
          <a:lstStyle/>
          <a:p>
            <a:pPr algn="just"/>
            <a:r>
              <a:rPr lang="en-US" altLang="zh-CN" sz="1400" dirty="0"/>
              <a:t>In the summer of 2024, we are organizing a trip to China for young American college students to learn about Chinese entrepreneurship, visit Chinese science and technology companies, and engage in cultural exchanges with Chinese college students.</a:t>
            </a:r>
            <a:endParaRPr lang="zh-CN" altLang="en-US" sz="1400" dirty="0"/>
          </a:p>
        </p:txBody>
      </p:sp>
      <p:pic>
        <p:nvPicPr>
          <p:cNvPr id="9" name="图片 8">
            <a:extLst>
              <a:ext uri="{FF2B5EF4-FFF2-40B4-BE49-F238E27FC236}">
                <a16:creationId xmlns:a16="http://schemas.microsoft.com/office/drawing/2014/main" id="{EF4A67DF-2269-F71D-32CD-711DF10FC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408" y="4064695"/>
            <a:ext cx="3053741" cy="2035827"/>
          </a:xfrm>
          <a:prstGeom prst="rect">
            <a:avLst/>
          </a:prstGeom>
        </p:spPr>
      </p:pic>
    </p:spTree>
    <p:extLst>
      <p:ext uri="{BB962C8B-B14F-4D97-AF65-F5344CB8AC3E}">
        <p14:creationId xmlns:p14="http://schemas.microsoft.com/office/powerpoint/2010/main" val="126955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C9287B0D-EF89-4EA5-A936-D1240D8E5580}"/>
              </a:ext>
            </a:extLst>
          </p:cNvPr>
          <p:cNvSpPr txBox="1"/>
          <p:nvPr/>
        </p:nvSpPr>
        <p:spPr>
          <a:xfrm>
            <a:off x="639154" y="473967"/>
            <a:ext cx="7362438"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2">
                    <a:lumMod val="50000"/>
                  </a:schemeClr>
                </a:solidFill>
                <a:latin typeface="Calibri" panose="020F0502020204030204" pitchFamily="34" charset="0"/>
                <a:sym typeface="Calibri" panose="020F0502020204030204" pitchFamily="34" charset="0"/>
              </a:rPr>
              <a:t>Case Study</a:t>
            </a:r>
            <a:endParaRPr lang="zh-CN" altLang="en-US" dirty="0">
              <a:solidFill>
                <a:schemeClr val="tx2">
                  <a:lumMod val="50000"/>
                </a:schemeClr>
              </a:solidFill>
              <a:latin typeface="Calibri" panose="020F0502020204030204" pitchFamily="34" charset="0"/>
              <a:sym typeface="Calibri" panose="020F0502020204030204" pitchFamily="34" charset="0"/>
            </a:endParaRPr>
          </a:p>
        </p:txBody>
      </p:sp>
      <p:sp>
        <p:nvSpPr>
          <p:cNvPr id="39" name="任意多边形 17">
            <a:extLst>
              <a:ext uri="{FF2B5EF4-FFF2-40B4-BE49-F238E27FC236}">
                <a16:creationId xmlns:a16="http://schemas.microsoft.com/office/drawing/2014/main" id="{466C75AB-436C-4433-B61D-8B2753DA87DE}"/>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 name="图片 1">
            <a:extLst>
              <a:ext uri="{FF2B5EF4-FFF2-40B4-BE49-F238E27FC236}">
                <a16:creationId xmlns:a16="http://schemas.microsoft.com/office/drawing/2014/main" id="{F4B5BA3B-EA5C-737A-E3DB-CF10159E8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pic>
        <p:nvPicPr>
          <p:cNvPr id="4" name="图片 3">
            <a:extLst>
              <a:ext uri="{FF2B5EF4-FFF2-40B4-BE49-F238E27FC236}">
                <a16:creationId xmlns:a16="http://schemas.microsoft.com/office/drawing/2014/main" id="{C58A52C7-FDB6-23E4-36CA-68AC8D9B7BCA}"/>
              </a:ext>
            </a:extLst>
          </p:cNvPr>
          <p:cNvPicPr>
            <a:picLocks noChangeAspect="1"/>
          </p:cNvPicPr>
          <p:nvPr/>
        </p:nvPicPr>
        <p:blipFill>
          <a:blip r:embed="rId4"/>
          <a:stretch>
            <a:fillRect/>
          </a:stretch>
        </p:blipFill>
        <p:spPr>
          <a:xfrm>
            <a:off x="441026" y="1597068"/>
            <a:ext cx="2479092" cy="3582444"/>
          </a:xfrm>
          <a:prstGeom prst="rect">
            <a:avLst/>
          </a:prstGeom>
        </p:spPr>
      </p:pic>
      <p:pic>
        <p:nvPicPr>
          <p:cNvPr id="6" name="图片 5">
            <a:extLst>
              <a:ext uri="{FF2B5EF4-FFF2-40B4-BE49-F238E27FC236}">
                <a16:creationId xmlns:a16="http://schemas.microsoft.com/office/drawing/2014/main" id="{12314CAD-9669-DF74-22A4-37D0A8BEB8CD}"/>
              </a:ext>
            </a:extLst>
          </p:cNvPr>
          <p:cNvPicPr>
            <a:picLocks noChangeAspect="1"/>
          </p:cNvPicPr>
          <p:nvPr/>
        </p:nvPicPr>
        <p:blipFill>
          <a:blip r:embed="rId5"/>
          <a:stretch>
            <a:fillRect/>
          </a:stretch>
        </p:blipFill>
        <p:spPr>
          <a:xfrm>
            <a:off x="3116575" y="1587172"/>
            <a:ext cx="2489126" cy="3592340"/>
          </a:xfrm>
          <a:prstGeom prst="rect">
            <a:avLst/>
          </a:prstGeom>
        </p:spPr>
      </p:pic>
      <p:pic>
        <p:nvPicPr>
          <p:cNvPr id="8" name="图片 7">
            <a:extLst>
              <a:ext uri="{FF2B5EF4-FFF2-40B4-BE49-F238E27FC236}">
                <a16:creationId xmlns:a16="http://schemas.microsoft.com/office/drawing/2014/main" id="{7EA982EE-C4E1-AC59-7170-37D9AFC1F1CA}"/>
              </a:ext>
            </a:extLst>
          </p:cNvPr>
          <p:cNvPicPr>
            <a:picLocks noChangeAspect="1"/>
          </p:cNvPicPr>
          <p:nvPr/>
        </p:nvPicPr>
        <p:blipFill>
          <a:blip r:embed="rId6"/>
          <a:stretch>
            <a:fillRect/>
          </a:stretch>
        </p:blipFill>
        <p:spPr>
          <a:xfrm>
            <a:off x="5808622" y="1587172"/>
            <a:ext cx="2491517" cy="3592340"/>
          </a:xfrm>
          <a:prstGeom prst="rect">
            <a:avLst/>
          </a:prstGeom>
        </p:spPr>
      </p:pic>
      <p:pic>
        <p:nvPicPr>
          <p:cNvPr id="10" name="图片 9">
            <a:extLst>
              <a:ext uri="{FF2B5EF4-FFF2-40B4-BE49-F238E27FC236}">
                <a16:creationId xmlns:a16="http://schemas.microsoft.com/office/drawing/2014/main" id="{7E04E49F-226B-3D35-6D61-3ABEAE0F3B8D}"/>
              </a:ext>
            </a:extLst>
          </p:cNvPr>
          <p:cNvPicPr>
            <a:picLocks noChangeAspect="1"/>
          </p:cNvPicPr>
          <p:nvPr/>
        </p:nvPicPr>
        <p:blipFill>
          <a:blip r:embed="rId7"/>
          <a:stretch>
            <a:fillRect/>
          </a:stretch>
        </p:blipFill>
        <p:spPr>
          <a:xfrm>
            <a:off x="8559404" y="1587172"/>
            <a:ext cx="2484615" cy="3592340"/>
          </a:xfrm>
          <a:prstGeom prst="rect">
            <a:avLst/>
          </a:prstGeom>
        </p:spPr>
      </p:pic>
    </p:spTree>
    <p:extLst>
      <p:ext uri="{BB962C8B-B14F-4D97-AF65-F5344CB8AC3E}">
        <p14:creationId xmlns:p14="http://schemas.microsoft.com/office/powerpoint/2010/main" val="207705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C9287B0D-EF89-4EA5-A936-D1240D8E5580}"/>
              </a:ext>
            </a:extLst>
          </p:cNvPr>
          <p:cNvSpPr txBox="1"/>
          <p:nvPr/>
        </p:nvSpPr>
        <p:spPr>
          <a:xfrm>
            <a:off x="645417" y="473967"/>
            <a:ext cx="7362438"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2">
                    <a:lumMod val="50000"/>
                  </a:schemeClr>
                </a:solidFill>
                <a:latin typeface="Calibri" panose="020F0502020204030204" pitchFamily="34" charset="0"/>
                <a:sym typeface="Calibri" panose="020F0502020204030204" pitchFamily="34" charset="0"/>
              </a:rPr>
              <a:t>Young Entrepreneurship Program</a:t>
            </a:r>
            <a:endParaRPr lang="zh-CN" altLang="en-US" dirty="0">
              <a:solidFill>
                <a:schemeClr val="tx2">
                  <a:lumMod val="50000"/>
                </a:schemeClr>
              </a:solidFill>
              <a:latin typeface="Calibri" panose="020F0502020204030204" pitchFamily="34" charset="0"/>
              <a:sym typeface="Calibri" panose="020F0502020204030204" pitchFamily="34" charset="0"/>
            </a:endParaRPr>
          </a:p>
        </p:txBody>
      </p:sp>
      <p:sp>
        <p:nvSpPr>
          <p:cNvPr id="39" name="任意多边形 17">
            <a:extLst>
              <a:ext uri="{FF2B5EF4-FFF2-40B4-BE49-F238E27FC236}">
                <a16:creationId xmlns:a16="http://schemas.microsoft.com/office/drawing/2014/main" id="{466C75AB-436C-4433-B61D-8B2753DA87DE}"/>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 name="图片 1">
            <a:extLst>
              <a:ext uri="{FF2B5EF4-FFF2-40B4-BE49-F238E27FC236}">
                <a16:creationId xmlns:a16="http://schemas.microsoft.com/office/drawing/2014/main" id="{F4B5BA3B-EA5C-737A-E3DB-CF10159E8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pic>
        <p:nvPicPr>
          <p:cNvPr id="4" name="图片 3">
            <a:extLst>
              <a:ext uri="{FF2B5EF4-FFF2-40B4-BE49-F238E27FC236}">
                <a16:creationId xmlns:a16="http://schemas.microsoft.com/office/drawing/2014/main" id="{3DB42D78-E1C9-3C81-AEE8-C9E9EEFC5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25" y="1395853"/>
            <a:ext cx="3880454" cy="2182483"/>
          </a:xfrm>
          <a:prstGeom prst="rect">
            <a:avLst/>
          </a:prstGeom>
        </p:spPr>
      </p:pic>
      <p:pic>
        <p:nvPicPr>
          <p:cNvPr id="6" name="图片 5">
            <a:extLst>
              <a:ext uri="{FF2B5EF4-FFF2-40B4-BE49-F238E27FC236}">
                <a16:creationId xmlns:a16="http://schemas.microsoft.com/office/drawing/2014/main" id="{E2FB448E-B614-2EDE-783D-95471047EA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025" y="3817531"/>
            <a:ext cx="3880457" cy="2182484"/>
          </a:xfrm>
          <a:prstGeom prst="rect">
            <a:avLst/>
          </a:prstGeom>
        </p:spPr>
      </p:pic>
      <p:pic>
        <p:nvPicPr>
          <p:cNvPr id="8" name="图片 7">
            <a:extLst>
              <a:ext uri="{FF2B5EF4-FFF2-40B4-BE49-F238E27FC236}">
                <a16:creationId xmlns:a16="http://schemas.microsoft.com/office/drawing/2014/main" id="{6CADABEF-C5A2-47F4-E2C5-DDFD7F38C4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3290" y="1395853"/>
            <a:ext cx="3880454" cy="2182483"/>
          </a:xfrm>
          <a:prstGeom prst="rect">
            <a:avLst/>
          </a:prstGeom>
        </p:spPr>
      </p:pic>
      <p:pic>
        <p:nvPicPr>
          <p:cNvPr id="10" name="图片 9">
            <a:extLst>
              <a:ext uri="{FF2B5EF4-FFF2-40B4-BE49-F238E27FC236}">
                <a16:creationId xmlns:a16="http://schemas.microsoft.com/office/drawing/2014/main" id="{4829EBAF-9402-62E9-1684-9B803C8273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3290" y="3817531"/>
            <a:ext cx="3880454" cy="2182483"/>
          </a:xfrm>
          <a:prstGeom prst="rect">
            <a:avLst/>
          </a:prstGeom>
        </p:spPr>
      </p:pic>
      <p:sp>
        <p:nvSpPr>
          <p:cNvPr id="11" name="文本框 10">
            <a:extLst>
              <a:ext uri="{FF2B5EF4-FFF2-40B4-BE49-F238E27FC236}">
                <a16:creationId xmlns:a16="http://schemas.microsoft.com/office/drawing/2014/main" id="{367293D6-68C6-E357-1CB1-3B98E488146B}"/>
              </a:ext>
            </a:extLst>
          </p:cNvPr>
          <p:cNvSpPr txBox="1"/>
          <p:nvPr/>
        </p:nvSpPr>
        <p:spPr>
          <a:xfrm>
            <a:off x="8642959" y="1395853"/>
            <a:ext cx="3413342" cy="3693319"/>
          </a:xfrm>
          <a:prstGeom prst="rect">
            <a:avLst/>
          </a:prstGeom>
          <a:noFill/>
        </p:spPr>
        <p:txBody>
          <a:bodyPr wrap="square" rtlCol="0">
            <a:spAutoFit/>
          </a:bodyPr>
          <a:lstStyle/>
          <a:p>
            <a:r>
              <a:rPr lang="en-US" altLang="zh-CN" dirty="0"/>
              <a:t>NYIF Young Entrepreneurship Courses</a:t>
            </a:r>
          </a:p>
          <a:p>
            <a:endParaRPr lang="en-US" altLang="zh-CN" dirty="0"/>
          </a:p>
          <a:p>
            <a:pPr marL="342900" indent="-342900">
              <a:buAutoNum type="arabicPeriod"/>
            </a:pPr>
            <a:r>
              <a:rPr lang="en-US" altLang="zh-CN" dirty="0"/>
              <a:t>How to set up a company</a:t>
            </a:r>
          </a:p>
          <a:p>
            <a:pPr marL="342900" indent="-342900">
              <a:buAutoNum type="arabicPeriod"/>
            </a:pPr>
            <a:endParaRPr lang="en-US" altLang="zh-CN" dirty="0"/>
          </a:p>
          <a:p>
            <a:pPr marL="342900" indent="-342900">
              <a:buAutoNum type="arabicPeriod"/>
            </a:pPr>
            <a:r>
              <a:rPr lang="en-US" altLang="zh-CN" dirty="0"/>
              <a:t>What is the Capital Market</a:t>
            </a:r>
          </a:p>
          <a:p>
            <a:pPr marL="342900" indent="-342900">
              <a:buAutoNum type="arabicPeriod"/>
            </a:pPr>
            <a:endParaRPr lang="en-US" altLang="zh-CN" dirty="0"/>
          </a:p>
          <a:p>
            <a:pPr marL="342900" indent="-342900">
              <a:buAutoNum type="arabicPeriod"/>
            </a:pPr>
            <a:r>
              <a:rPr lang="en-US" altLang="zh-CN" dirty="0"/>
              <a:t>Sustainable Development</a:t>
            </a:r>
          </a:p>
          <a:p>
            <a:pPr marL="342900" indent="-342900">
              <a:buAutoNum type="arabicPeriod"/>
            </a:pPr>
            <a:endParaRPr lang="en-US" altLang="zh-CN" dirty="0"/>
          </a:p>
          <a:p>
            <a:pPr marL="342900" indent="-342900">
              <a:buAutoNum type="arabicPeriod"/>
            </a:pPr>
            <a:r>
              <a:rPr lang="en-US" altLang="zh-CN" dirty="0"/>
              <a:t>Fintech</a:t>
            </a:r>
          </a:p>
          <a:p>
            <a:pPr marL="342900" indent="-342900">
              <a:buAutoNum type="arabicPeriod"/>
            </a:pPr>
            <a:endParaRPr lang="en-US" altLang="zh-CN" dirty="0"/>
          </a:p>
          <a:p>
            <a:pPr marL="342900" indent="-342900">
              <a:buAutoNum type="arabicPeriod"/>
            </a:pPr>
            <a:endParaRPr lang="en-US" altLang="zh-CN" dirty="0"/>
          </a:p>
          <a:p>
            <a:pPr marL="342900" indent="-342900">
              <a:buAutoNum type="arabicPeriod"/>
            </a:pPr>
            <a:endParaRPr lang="zh-CN" altLang="en-US" dirty="0"/>
          </a:p>
        </p:txBody>
      </p:sp>
      <p:pic>
        <p:nvPicPr>
          <p:cNvPr id="15" name="图片 14">
            <a:extLst>
              <a:ext uri="{FF2B5EF4-FFF2-40B4-BE49-F238E27FC236}">
                <a16:creationId xmlns:a16="http://schemas.microsoft.com/office/drawing/2014/main" id="{CA1261D9-E3C5-2C4B-C0E5-7CEDF0BC8F65}"/>
              </a:ext>
            </a:extLst>
          </p:cNvPr>
          <p:cNvPicPr>
            <a:picLocks noChangeAspect="1"/>
          </p:cNvPicPr>
          <p:nvPr/>
        </p:nvPicPr>
        <p:blipFill>
          <a:blip r:embed="rId8"/>
          <a:stretch>
            <a:fillRect/>
          </a:stretch>
        </p:blipFill>
        <p:spPr>
          <a:xfrm>
            <a:off x="8950890" y="4325431"/>
            <a:ext cx="2797479" cy="1972806"/>
          </a:xfrm>
          <a:prstGeom prst="rect">
            <a:avLst/>
          </a:prstGeom>
        </p:spPr>
      </p:pic>
    </p:spTree>
    <p:extLst>
      <p:ext uri="{BB962C8B-B14F-4D97-AF65-F5344CB8AC3E}">
        <p14:creationId xmlns:p14="http://schemas.microsoft.com/office/powerpoint/2010/main" val="132360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C9287B0D-EF89-4EA5-A936-D1240D8E5580}"/>
              </a:ext>
            </a:extLst>
          </p:cNvPr>
          <p:cNvSpPr txBox="1"/>
          <p:nvPr/>
        </p:nvSpPr>
        <p:spPr>
          <a:xfrm>
            <a:off x="670469" y="473967"/>
            <a:ext cx="7362438" cy="523220"/>
          </a:xfrm>
          <a:prstGeom prst="rect">
            <a:avLst/>
          </a:prstGeom>
          <a:noFill/>
        </p:spPr>
        <p:txBody>
          <a:bodyPr wrap="square" rtlCol="0">
            <a:spAutoFit/>
            <a:scene3d>
              <a:camera prst="orthographicFront"/>
              <a:lightRig rig="threePt" dir="t"/>
            </a:scene3d>
            <a:sp3d contourW="12700"/>
          </a:bodyPr>
          <a:lstStyle>
            <a:defPPr>
              <a:defRPr lang="en-US"/>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2">
                    <a:lumMod val="50000"/>
                  </a:schemeClr>
                </a:solidFill>
                <a:latin typeface="Calibri" panose="020F0502020204030204" pitchFamily="34" charset="0"/>
                <a:sym typeface="Calibri" panose="020F0502020204030204" pitchFamily="34" charset="0"/>
              </a:rPr>
              <a:t>Summary</a:t>
            </a:r>
            <a:endParaRPr lang="zh-CN" altLang="en-US" dirty="0">
              <a:solidFill>
                <a:schemeClr val="tx2">
                  <a:lumMod val="50000"/>
                </a:schemeClr>
              </a:solidFill>
              <a:latin typeface="Calibri" panose="020F0502020204030204" pitchFamily="34" charset="0"/>
              <a:sym typeface="Calibri" panose="020F0502020204030204" pitchFamily="34" charset="0"/>
            </a:endParaRPr>
          </a:p>
        </p:txBody>
      </p:sp>
      <p:sp>
        <p:nvSpPr>
          <p:cNvPr id="39" name="任意多边形 17">
            <a:extLst>
              <a:ext uri="{FF2B5EF4-FFF2-40B4-BE49-F238E27FC236}">
                <a16:creationId xmlns:a16="http://schemas.microsoft.com/office/drawing/2014/main" id="{466C75AB-436C-4433-B61D-8B2753DA87DE}"/>
              </a:ext>
            </a:extLst>
          </p:cNvPr>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 name="图片 1">
            <a:extLst>
              <a:ext uri="{FF2B5EF4-FFF2-40B4-BE49-F238E27FC236}">
                <a16:creationId xmlns:a16="http://schemas.microsoft.com/office/drawing/2014/main" id="{D637545E-168F-48CF-8DCE-700CA3465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14" y="311387"/>
            <a:ext cx="4152900" cy="685800"/>
          </a:xfrm>
          <a:prstGeom prst="rect">
            <a:avLst/>
          </a:prstGeom>
        </p:spPr>
      </p:pic>
      <p:grpSp>
        <p:nvGrpSpPr>
          <p:cNvPr id="4" name="组合 43">
            <a:extLst>
              <a:ext uri="{FF2B5EF4-FFF2-40B4-BE49-F238E27FC236}">
                <a16:creationId xmlns:a16="http://schemas.microsoft.com/office/drawing/2014/main" id="{1CC45706-23C0-87FF-BAF4-7468F07DA8C2}"/>
              </a:ext>
            </a:extLst>
          </p:cNvPr>
          <p:cNvGrpSpPr>
            <a:grpSpLocks/>
          </p:cNvGrpSpPr>
          <p:nvPr/>
        </p:nvGrpSpPr>
        <p:grpSpPr bwMode="auto">
          <a:xfrm rot="5400000" flipH="1">
            <a:off x="6992524" y="3004894"/>
            <a:ext cx="2439988" cy="2401888"/>
            <a:chOff x="0" y="0"/>
            <a:chExt cx="2414406" cy="2376264"/>
          </a:xfrm>
        </p:grpSpPr>
        <p:sp>
          <p:nvSpPr>
            <p:cNvPr id="5" name="椭圆 44">
              <a:extLst>
                <a:ext uri="{FF2B5EF4-FFF2-40B4-BE49-F238E27FC236}">
                  <a16:creationId xmlns:a16="http://schemas.microsoft.com/office/drawing/2014/main" id="{30D825F0-6BDE-15F0-71DE-95AE006A81AF}"/>
                </a:ext>
              </a:extLst>
            </p:cNvPr>
            <p:cNvSpPr>
              <a:spLocks noChangeArrowheads="1"/>
            </p:cNvSpPr>
            <p:nvPr/>
          </p:nvSpPr>
          <p:spPr bwMode="auto">
            <a:xfrm>
              <a:off x="38142" y="0"/>
              <a:ext cx="2376264" cy="2376264"/>
            </a:xfrm>
            <a:prstGeom prst="ellipse">
              <a:avLst/>
            </a:prstGeom>
            <a:solidFill>
              <a:srgbClr val="92D050"/>
            </a:solidFill>
            <a:ln w="25400" cap="flat" cmpd="sng">
              <a:solidFill>
                <a:srgbClr val="7CA43A"/>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6" name="矩形 45">
              <a:extLst>
                <a:ext uri="{FF2B5EF4-FFF2-40B4-BE49-F238E27FC236}">
                  <a16:creationId xmlns:a16="http://schemas.microsoft.com/office/drawing/2014/main" id="{DF6580AD-28D1-A5F8-965E-233D88B97BEF}"/>
                </a:ext>
              </a:extLst>
            </p:cNvPr>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7" name="椭圆 46">
              <a:extLst>
                <a:ext uri="{FF2B5EF4-FFF2-40B4-BE49-F238E27FC236}">
                  <a16:creationId xmlns:a16="http://schemas.microsoft.com/office/drawing/2014/main" id="{95FA6050-AFF4-BDA4-9EC7-1B99D70B505D}"/>
                </a:ext>
              </a:extLst>
            </p:cNvPr>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8" name="等腰三角形 47">
              <a:extLst>
                <a:ext uri="{FF2B5EF4-FFF2-40B4-BE49-F238E27FC236}">
                  <a16:creationId xmlns:a16="http://schemas.microsoft.com/office/drawing/2014/main" id="{CC2227DC-753C-17F9-4E8F-B670EF981C64}"/>
                </a:ext>
              </a:extLst>
            </p:cNvPr>
            <p:cNvSpPr>
              <a:spLocks noChangeArrowheads="1"/>
            </p:cNvSpPr>
            <p:nvPr/>
          </p:nvSpPr>
          <p:spPr bwMode="auto">
            <a:xfrm rot="5400000">
              <a:off x="134979" y="1093359"/>
              <a:ext cx="294348" cy="253097"/>
            </a:xfrm>
            <a:prstGeom prst="triangle">
              <a:avLst>
                <a:gd name="adj" fmla="val 50000"/>
              </a:avLst>
            </a:prstGeom>
            <a:solidFill>
              <a:srgbClr val="92D050"/>
            </a:solidFill>
            <a:ln w="25400" cap="flat" cmpd="sng">
              <a:solidFill>
                <a:srgbClr val="7CA43A"/>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grpSp>
      <p:sp>
        <p:nvSpPr>
          <p:cNvPr id="9" name="TextBox 48">
            <a:extLst>
              <a:ext uri="{FF2B5EF4-FFF2-40B4-BE49-F238E27FC236}">
                <a16:creationId xmlns:a16="http://schemas.microsoft.com/office/drawing/2014/main" id="{E779D209-C577-AF65-BC1D-AC5D49CDCFD2}"/>
              </a:ext>
            </a:extLst>
          </p:cNvPr>
          <p:cNvSpPr>
            <a:spLocks noChangeArrowheads="1"/>
          </p:cNvSpPr>
          <p:nvPr/>
        </p:nvSpPr>
        <p:spPr bwMode="auto">
          <a:xfrm>
            <a:off x="7685833" y="4054738"/>
            <a:ext cx="118360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1600" b="1" i="1" dirty="0">
                <a:solidFill>
                  <a:srgbClr val="7CA43A"/>
                </a:solidFill>
                <a:latin typeface="浪漫雅圆" charset="-122"/>
                <a:ea typeface="微软雅黑" panose="020B0503020204020204" pitchFamily="34" charset="-122"/>
                <a:sym typeface="Times New Roman" panose="02020603050405020304" pitchFamily="18" charset="0"/>
              </a:rPr>
              <a:t>Market Research</a:t>
            </a:r>
          </a:p>
        </p:txBody>
      </p:sp>
      <p:grpSp>
        <p:nvGrpSpPr>
          <p:cNvPr id="11" name="组合 50">
            <a:extLst>
              <a:ext uri="{FF2B5EF4-FFF2-40B4-BE49-F238E27FC236}">
                <a16:creationId xmlns:a16="http://schemas.microsoft.com/office/drawing/2014/main" id="{3888C3F5-A1BA-AF8A-C0AD-EF3E7A6EBDBD}"/>
              </a:ext>
            </a:extLst>
          </p:cNvPr>
          <p:cNvGrpSpPr>
            <a:grpSpLocks/>
          </p:cNvGrpSpPr>
          <p:nvPr/>
        </p:nvGrpSpPr>
        <p:grpSpPr bwMode="auto">
          <a:xfrm rot="5400000" flipH="1">
            <a:off x="2595149" y="3004894"/>
            <a:ext cx="2439988" cy="2401888"/>
            <a:chOff x="0" y="0"/>
            <a:chExt cx="2414406" cy="2376264"/>
          </a:xfrm>
        </p:grpSpPr>
        <p:sp>
          <p:nvSpPr>
            <p:cNvPr id="12" name="椭圆 51">
              <a:extLst>
                <a:ext uri="{FF2B5EF4-FFF2-40B4-BE49-F238E27FC236}">
                  <a16:creationId xmlns:a16="http://schemas.microsoft.com/office/drawing/2014/main" id="{47773267-F2B8-4366-9BBD-E284AFC67F70}"/>
                </a:ext>
              </a:extLst>
            </p:cNvPr>
            <p:cNvSpPr>
              <a:spLocks noChangeArrowheads="1"/>
            </p:cNvSpPr>
            <p:nvPr/>
          </p:nvSpPr>
          <p:spPr bwMode="auto">
            <a:xfrm>
              <a:off x="38142" y="0"/>
              <a:ext cx="2376264" cy="2376264"/>
            </a:xfrm>
            <a:prstGeom prst="ellipse">
              <a:avLst/>
            </a:prstGeom>
            <a:solidFill>
              <a:srgbClr val="C0504D"/>
            </a:solidFill>
            <a:ln w="25400" cap="flat" cmpd="sng">
              <a:solidFill>
                <a:srgbClr val="98370C"/>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13" name="矩形 52">
              <a:extLst>
                <a:ext uri="{FF2B5EF4-FFF2-40B4-BE49-F238E27FC236}">
                  <a16:creationId xmlns:a16="http://schemas.microsoft.com/office/drawing/2014/main" id="{C8CDE8EC-1DBF-8554-424D-1A30370420C2}"/>
                </a:ext>
              </a:extLst>
            </p:cNvPr>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14" name="椭圆 53">
              <a:extLst>
                <a:ext uri="{FF2B5EF4-FFF2-40B4-BE49-F238E27FC236}">
                  <a16:creationId xmlns:a16="http://schemas.microsoft.com/office/drawing/2014/main" id="{FBFEE157-E3D7-2EDC-6B83-C5C266918D6B}"/>
                </a:ext>
              </a:extLst>
            </p:cNvPr>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15" name="等腰三角形 54">
              <a:extLst>
                <a:ext uri="{FF2B5EF4-FFF2-40B4-BE49-F238E27FC236}">
                  <a16:creationId xmlns:a16="http://schemas.microsoft.com/office/drawing/2014/main" id="{B70BEC9A-1381-210E-5583-C4E0731FD66B}"/>
                </a:ext>
              </a:extLst>
            </p:cNvPr>
            <p:cNvSpPr>
              <a:spLocks noChangeArrowheads="1"/>
            </p:cNvSpPr>
            <p:nvPr/>
          </p:nvSpPr>
          <p:spPr bwMode="auto">
            <a:xfrm rot="5400000">
              <a:off x="134979" y="1093359"/>
              <a:ext cx="294348" cy="253097"/>
            </a:xfrm>
            <a:prstGeom prst="triangle">
              <a:avLst>
                <a:gd name="adj" fmla="val 50000"/>
              </a:avLst>
            </a:prstGeom>
            <a:solidFill>
              <a:srgbClr val="C0504D"/>
            </a:solidFill>
            <a:ln w="25400" cap="flat" cmpd="sng">
              <a:solidFill>
                <a:srgbClr val="98370C"/>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grpSp>
      <p:sp>
        <p:nvSpPr>
          <p:cNvPr id="16" name="TextBox 55">
            <a:extLst>
              <a:ext uri="{FF2B5EF4-FFF2-40B4-BE49-F238E27FC236}">
                <a16:creationId xmlns:a16="http://schemas.microsoft.com/office/drawing/2014/main" id="{6DEB596E-68E7-E198-EABD-B0E647B1771F}"/>
              </a:ext>
            </a:extLst>
          </p:cNvPr>
          <p:cNvSpPr>
            <a:spLocks noChangeArrowheads="1"/>
          </p:cNvSpPr>
          <p:nvPr/>
        </p:nvSpPr>
        <p:spPr bwMode="auto">
          <a:xfrm>
            <a:off x="3219624" y="4096347"/>
            <a:ext cx="13622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1600" b="1" i="1" dirty="0">
                <a:solidFill>
                  <a:srgbClr val="98370C"/>
                </a:solidFill>
                <a:latin typeface="浪漫雅圆" charset="-122"/>
                <a:ea typeface="微软雅黑" panose="020B0503020204020204" pitchFamily="34" charset="-122"/>
                <a:sym typeface="Times New Roman" panose="02020603050405020304" pitchFamily="18" charset="0"/>
              </a:rPr>
              <a:t>Company Visits</a:t>
            </a:r>
          </a:p>
        </p:txBody>
      </p:sp>
      <p:grpSp>
        <p:nvGrpSpPr>
          <p:cNvPr id="18" name="组合 57">
            <a:extLst>
              <a:ext uri="{FF2B5EF4-FFF2-40B4-BE49-F238E27FC236}">
                <a16:creationId xmlns:a16="http://schemas.microsoft.com/office/drawing/2014/main" id="{74AA63B0-ECE8-8316-12BF-32E3323AE883}"/>
              </a:ext>
            </a:extLst>
          </p:cNvPr>
          <p:cNvGrpSpPr>
            <a:grpSpLocks/>
          </p:cNvGrpSpPr>
          <p:nvPr/>
        </p:nvGrpSpPr>
        <p:grpSpPr bwMode="auto">
          <a:xfrm>
            <a:off x="3793712" y="1252294"/>
            <a:ext cx="2441575" cy="2401888"/>
            <a:chOff x="0" y="0"/>
            <a:chExt cx="2414406" cy="2376264"/>
          </a:xfrm>
        </p:grpSpPr>
        <p:sp>
          <p:nvSpPr>
            <p:cNvPr id="19" name="椭圆 58">
              <a:extLst>
                <a:ext uri="{FF2B5EF4-FFF2-40B4-BE49-F238E27FC236}">
                  <a16:creationId xmlns:a16="http://schemas.microsoft.com/office/drawing/2014/main" id="{5B36E390-2B12-C725-D131-7EC16CBF2295}"/>
                </a:ext>
              </a:extLst>
            </p:cNvPr>
            <p:cNvSpPr>
              <a:spLocks noChangeArrowheads="1"/>
            </p:cNvSpPr>
            <p:nvPr/>
          </p:nvSpPr>
          <p:spPr bwMode="auto">
            <a:xfrm>
              <a:off x="38142" y="0"/>
              <a:ext cx="2376264" cy="2376264"/>
            </a:xfrm>
            <a:prstGeom prst="ellipse">
              <a:avLst/>
            </a:prstGeom>
            <a:solidFill>
              <a:srgbClr val="DB337B"/>
            </a:solidFill>
            <a:ln w="25400" cap="flat" cmpd="sng">
              <a:solidFill>
                <a:srgbClr val="B6206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0" name="矩形 59">
              <a:extLst>
                <a:ext uri="{FF2B5EF4-FFF2-40B4-BE49-F238E27FC236}">
                  <a16:creationId xmlns:a16="http://schemas.microsoft.com/office/drawing/2014/main" id="{37E4C6DB-3AD1-C645-5785-263EC08F6E93}"/>
                </a:ext>
              </a:extLst>
            </p:cNvPr>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1" name="椭圆 60">
              <a:extLst>
                <a:ext uri="{FF2B5EF4-FFF2-40B4-BE49-F238E27FC236}">
                  <a16:creationId xmlns:a16="http://schemas.microsoft.com/office/drawing/2014/main" id="{0A6971A0-B7E3-6E52-18B4-AFA06285ABED}"/>
                </a:ext>
              </a:extLst>
            </p:cNvPr>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2" name="等腰三角形 61">
              <a:extLst>
                <a:ext uri="{FF2B5EF4-FFF2-40B4-BE49-F238E27FC236}">
                  <a16:creationId xmlns:a16="http://schemas.microsoft.com/office/drawing/2014/main" id="{4E607CBF-DD0E-C4A4-ACFA-BF00BC465BAA}"/>
                </a:ext>
              </a:extLst>
            </p:cNvPr>
            <p:cNvSpPr>
              <a:spLocks noChangeArrowheads="1"/>
            </p:cNvSpPr>
            <p:nvPr/>
          </p:nvSpPr>
          <p:spPr bwMode="auto">
            <a:xfrm rot="5400000">
              <a:off x="134979" y="1093359"/>
              <a:ext cx="294348" cy="253097"/>
            </a:xfrm>
            <a:prstGeom prst="triangle">
              <a:avLst>
                <a:gd name="adj" fmla="val 50000"/>
              </a:avLst>
            </a:prstGeom>
            <a:solidFill>
              <a:srgbClr val="DB337B"/>
            </a:solidFill>
            <a:ln w="25400" cap="flat" cmpd="sng">
              <a:solidFill>
                <a:srgbClr val="B6206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grpSp>
      <p:sp>
        <p:nvSpPr>
          <p:cNvPr id="24" name="椭圆 63">
            <a:extLst>
              <a:ext uri="{FF2B5EF4-FFF2-40B4-BE49-F238E27FC236}">
                <a16:creationId xmlns:a16="http://schemas.microsoft.com/office/drawing/2014/main" id="{79CE388C-5197-A077-1EB6-3FDCFD52E6C4}"/>
              </a:ext>
            </a:extLst>
          </p:cNvPr>
          <p:cNvSpPr>
            <a:spLocks noChangeArrowheads="1"/>
          </p:cNvSpPr>
          <p:nvPr/>
        </p:nvSpPr>
        <p:spPr bwMode="auto">
          <a:xfrm flipH="1">
            <a:off x="5914612" y="1252294"/>
            <a:ext cx="2401441" cy="2401888"/>
          </a:xfrm>
          <a:prstGeom prst="ellipse">
            <a:avLst/>
          </a:prstGeom>
          <a:solidFill>
            <a:srgbClr val="0F91E1"/>
          </a:solidFill>
          <a:ln w="25400" cap="flat" cmpd="sng">
            <a:solidFill>
              <a:srgbClr val="0C74B4"/>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dirty="0">
              <a:solidFill>
                <a:srgbClr val="FFFFFF"/>
              </a:solidFill>
              <a:latin typeface="方正兰亭黑_GBK" charset="-122"/>
              <a:sym typeface="微软雅黑" panose="020B0503020204020204" pitchFamily="34" charset="-122"/>
            </a:endParaRPr>
          </a:p>
        </p:txBody>
      </p:sp>
      <p:sp>
        <p:nvSpPr>
          <p:cNvPr id="25" name="矩形 64">
            <a:extLst>
              <a:ext uri="{FF2B5EF4-FFF2-40B4-BE49-F238E27FC236}">
                <a16:creationId xmlns:a16="http://schemas.microsoft.com/office/drawing/2014/main" id="{20753723-704B-9E0C-8DCF-CBBA87BD0061}"/>
              </a:ext>
            </a:extLst>
          </p:cNvPr>
          <p:cNvSpPr>
            <a:spLocks noChangeArrowheads="1"/>
          </p:cNvSpPr>
          <p:nvPr/>
        </p:nvSpPr>
        <p:spPr bwMode="auto">
          <a:xfrm flipH="1">
            <a:off x="7699661" y="2228401"/>
            <a:ext cx="654938" cy="509491"/>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6" name="椭圆 65">
            <a:extLst>
              <a:ext uri="{FF2B5EF4-FFF2-40B4-BE49-F238E27FC236}">
                <a16:creationId xmlns:a16="http://schemas.microsoft.com/office/drawing/2014/main" id="{A01F7FAE-D52D-06DF-096F-012774EC67A5}"/>
              </a:ext>
            </a:extLst>
          </p:cNvPr>
          <p:cNvSpPr>
            <a:spLocks noChangeArrowheads="1"/>
          </p:cNvSpPr>
          <p:nvPr/>
        </p:nvSpPr>
        <p:spPr bwMode="auto">
          <a:xfrm flipH="1">
            <a:off x="6533165" y="1798178"/>
            <a:ext cx="1309877" cy="1310121"/>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7" name="等腰三角形 66">
            <a:extLst>
              <a:ext uri="{FF2B5EF4-FFF2-40B4-BE49-F238E27FC236}">
                <a16:creationId xmlns:a16="http://schemas.microsoft.com/office/drawing/2014/main" id="{A30DB5B6-BCDB-5A52-5037-2C47FE82FFDA}"/>
              </a:ext>
            </a:extLst>
          </p:cNvPr>
          <p:cNvSpPr>
            <a:spLocks noChangeArrowheads="1"/>
          </p:cNvSpPr>
          <p:nvPr/>
        </p:nvSpPr>
        <p:spPr bwMode="auto">
          <a:xfrm rot="16200000" flipH="1">
            <a:off x="8648461" y="2399917"/>
            <a:ext cx="297522" cy="255779"/>
          </a:xfrm>
          <a:prstGeom prst="triangle">
            <a:avLst>
              <a:gd name="adj" fmla="val 50000"/>
            </a:avLst>
          </a:prstGeom>
          <a:solidFill>
            <a:srgbClr val="0F91E1"/>
          </a:solidFill>
          <a:ln w="25400" cap="flat" cmpd="sng">
            <a:solidFill>
              <a:srgbClr val="0C74B4"/>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28" name="TextBox 67">
            <a:extLst>
              <a:ext uri="{FF2B5EF4-FFF2-40B4-BE49-F238E27FC236}">
                <a16:creationId xmlns:a16="http://schemas.microsoft.com/office/drawing/2014/main" id="{3F42714F-CCEF-6244-C6EF-D509883356F2}"/>
              </a:ext>
            </a:extLst>
          </p:cNvPr>
          <p:cNvSpPr>
            <a:spLocks noChangeArrowheads="1"/>
          </p:cNvSpPr>
          <p:nvPr/>
        </p:nvSpPr>
        <p:spPr bwMode="auto">
          <a:xfrm>
            <a:off x="4330575" y="2219887"/>
            <a:ext cx="1222974"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1600" b="1" i="1" dirty="0">
                <a:solidFill>
                  <a:srgbClr val="B62060"/>
                </a:solidFill>
                <a:latin typeface="浪漫雅圆" charset="-122"/>
                <a:ea typeface="微软雅黑" panose="020B0503020204020204" pitchFamily="34" charset="-122"/>
                <a:sym typeface="Times New Roman" panose="02020603050405020304" pitchFamily="18" charset="0"/>
              </a:rPr>
              <a:t>Cultural Exchange</a:t>
            </a:r>
          </a:p>
        </p:txBody>
      </p:sp>
      <p:sp>
        <p:nvSpPr>
          <p:cNvPr id="29" name="TextBox 68">
            <a:extLst>
              <a:ext uri="{FF2B5EF4-FFF2-40B4-BE49-F238E27FC236}">
                <a16:creationId xmlns:a16="http://schemas.microsoft.com/office/drawing/2014/main" id="{ACDE3F00-0CF0-4ECC-03EA-D1F9D56833AA}"/>
              </a:ext>
            </a:extLst>
          </p:cNvPr>
          <p:cNvSpPr>
            <a:spLocks noChangeArrowheads="1"/>
          </p:cNvSpPr>
          <p:nvPr/>
        </p:nvSpPr>
        <p:spPr bwMode="auto">
          <a:xfrm>
            <a:off x="6617556" y="2277155"/>
            <a:ext cx="203212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1600" b="1" i="1" dirty="0">
                <a:solidFill>
                  <a:srgbClr val="0F91E1"/>
                </a:solidFill>
                <a:latin typeface="浪漫雅圆" charset="-122"/>
                <a:ea typeface="微软雅黑" panose="020B0503020204020204" pitchFamily="34" charset="-122"/>
                <a:sym typeface="Times New Roman" panose="02020603050405020304" pitchFamily="18" charset="0"/>
              </a:rPr>
              <a:t>entrepreneurship courses</a:t>
            </a:r>
          </a:p>
        </p:txBody>
      </p:sp>
      <p:sp>
        <p:nvSpPr>
          <p:cNvPr id="30" name="TextBox 69">
            <a:extLst>
              <a:ext uri="{FF2B5EF4-FFF2-40B4-BE49-F238E27FC236}">
                <a16:creationId xmlns:a16="http://schemas.microsoft.com/office/drawing/2014/main" id="{02898AD6-4DDE-ABB3-740D-CE419CDBF416}"/>
              </a:ext>
            </a:extLst>
          </p:cNvPr>
          <p:cNvSpPr>
            <a:spLocks noChangeArrowheads="1"/>
          </p:cNvSpPr>
          <p:nvPr/>
        </p:nvSpPr>
        <p:spPr bwMode="auto">
          <a:xfrm>
            <a:off x="5419312" y="3944694"/>
            <a:ext cx="1366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3200" b="1" i="1">
                <a:solidFill>
                  <a:srgbClr val="893BC3"/>
                </a:solidFill>
                <a:latin typeface="浪漫雅圆" charset="-122"/>
                <a:ea typeface="微软雅黑" panose="020B0503020204020204" pitchFamily="34" charset="-122"/>
                <a:sym typeface="Times New Roman" panose="02020603050405020304" pitchFamily="18" charset="0"/>
              </a:rPr>
              <a:t>text</a:t>
            </a:r>
          </a:p>
        </p:txBody>
      </p:sp>
      <p:grpSp>
        <p:nvGrpSpPr>
          <p:cNvPr id="31" name="组合 70">
            <a:extLst>
              <a:ext uri="{FF2B5EF4-FFF2-40B4-BE49-F238E27FC236}">
                <a16:creationId xmlns:a16="http://schemas.microsoft.com/office/drawing/2014/main" id="{A9D88F57-2634-53DE-2F25-D3F52C3F1887}"/>
              </a:ext>
            </a:extLst>
          </p:cNvPr>
          <p:cNvGrpSpPr>
            <a:grpSpLocks/>
          </p:cNvGrpSpPr>
          <p:nvPr/>
        </p:nvGrpSpPr>
        <p:grpSpPr bwMode="auto">
          <a:xfrm rot="5400000" flipH="1">
            <a:off x="4786486" y="2919836"/>
            <a:ext cx="2439988" cy="2401887"/>
            <a:chOff x="0" y="0"/>
            <a:chExt cx="2414406" cy="2376264"/>
          </a:xfrm>
        </p:grpSpPr>
        <p:sp>
          <p:nvSpPr>
            <p:cNvPr id="32" name="椭圆 71">
              <a:extLst>
                <a:ext uri="{FF2B5EF4-FFF2-40B4-BE49-F238E27FC236}">
                  <a16:creationId xmlns:a16="http://schemas.microsoft.com/office/drawing/2014/main" id="{5CA9611F-5E39-7A2E-DB40-9B4279941C2C}"/>
                </a:ext>
              </a:extLst>
            </p:cNvPr>
            <p:cNvSpPr>
              <a:spLocks noChangeArrowheads="1"/>
            </p:cNvSpPr>
            <p:nvPr/>
          </p:nvSpPr>
          <p:spPr bwMode="auto">
            <a:xfrm>
              <a:off x="38142" y="0"/>
              <a:ext cx="2376264" cy="2376264"/>
            </a:xfrm>
            <a:prstGeom prst="ellipse">
              <a:avLst/>
            </a:prstGeom>
            <a:solidFill>
              <a:srgbClr val="FFC000"/>
            </a:solidFill>
            <a:ln w="25400" cap="flat" cmpd="sng">
              <a:solidFill>
                <a:srgbClr val="BC8F0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33" name="矩形 72">
              <a:extLst>
                <a:ext uri="{FF2B5EF4-FFF2-40B4-BE49-F238E27FC236}">
                  <a16:creationId xmlns:a16="http://schemas.microsoft.com/office/drawing/2014/main" id="{DF6453BD-6028-B0E7-5C1E-16D65ABFD7CE}"/>
                </a:ext>
              </a:extLst>
            </p:cNvPr>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34" name="椭圆 73">
              <a:extLst>
                <a:ext uri="{FF2B5EF4-FFF2-40B4-BE49-F238E27FC236}">
                  <a16:creationId xmlns:a16="http://schemas.microsoft.com/office/drawing/2014/main" id="{35F7582E-E855-DCBE-33F4-984C5431A549}"/>
                </a:ext>
              </a:extLst>
            </p:cNvPr>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sp>
          <p:nvSpPr>
            <p:cNvPr id="35" name="等腰三角形 74">
              <a:extLst>
                <a:ext uri="{FF2B5EF4-FFF2-40B4-BE49-F238E27FC236}">
                  <a16:creationId xmlns:a16="http://schemas.microsoft.com/office/drawing/2014/main" id="{7EE87BDC-49D4-8227-C06C-B0D27C072763}"/>
                </a:ext>
              </a:extLst>
            </p:cNvPr>
            <p:cNvSpPr>
              <a:spLocks noChangeArrowheads="1"/>
            </p:cNvSpPr>
            <p:nvPr/>
          </p:nvSpPr>
          <p:spPr bwMode="auto">
            <a:xfrm rot="5400000">
              <a:off x="134979" y="1093359"/>
              <a:ext cx="294348" cy="253097"/>
            </a:xfrm>
            <a:prstGeom prst="triangle">
              <a:avLst>
                <a:gd name="adj" fmla="val 50000"/>
              </a:avLst>
            </a:prstGeom>
            <a:solidFill>
              <a:srgbClr val="FFC000"/>
            </a:solidFill>
            <a:ln w="25400" cap="flat" cmpd="sng">
              <a:solidFill>
                <a:srgbClr val="BC8F0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方正兰亭黑_GBK" charset="-122"/>
                <a:sym typeface="微软雅黑" panose="020B0503020204020204" pitchFamily="34" charset="-122"/>
              </a:endParaRPr>
            </a:p>
          </p:txBody>
        </p:sp>
      </p:grpSp>
      <p:sp>
        <p:nvSpPr>
          <p:cNvPr id="36" name="TextBox 75">
            <a:extLst>
              <a:ext uri="{FF2B5EF4-FFF2-40B4-BE49-F238E27FC236}">
                <a16:creationId xmlns:a16="http://schemas.microsoft.com/office/drawing/2014/main" id="{D876D530-A409-A28A-26FF-8F914E0D6303}"/>
              </a:ext>
            </a:extLst>
          </p:cNvPr>
          <p:cNvSpPr>
            <a:spLocks noChangeArrowheads="1"/>
          </p:cNvSpPr>
          <p:nvPr/>
        </p:nvSpPr>
        <p:spPr bwMode="auto">
          <a:xfrm>
            <a:off x="5323063" y="3917297"/>
            <a:ext cx="1463086"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1600" b="1" i="1" dirty="0">
                <a:solidFill>
                  <a:srgbClr val="BC8F00"/>
                </a:solidFill>
                <a:latin typeface="浪漫雅圆" charset="-122"/>
                <a:ea typeface="微软雅黑" panose="020B0503020204020204" pitchFamily="34" charset="-122"/>
                <a:sym typeface="Times New Roman" panose="02020603050405020304" pitchFamily="18" charset="0"/>
              </a:rPr>
              <a:t>Local Sightseeing</a:t>
            </a:r>
          </a:p>
        </p:txBody>
      </p:sp>
      <p:sp>
        <p:nvSpPr>
          <p:cNvPr id="42" name="文本框 41">
            <a:extLst>
              <a:ext uri="{FF2B5EF4-FFF2-40B4-BE49-F238E27FC236}">
                <a16:creationId xmlns:a16="http://schemas.microsoft.com/office/drawing/2014/main" id="{3821BC46-5A46-E232-BC74-E6672EF8CA9F}"/>
              </a:ext>
            </a:extLst>
          </p:cNvPr>
          <p:cNvSpPr txBox="1"/>
          <p:nvPr/>
        </p:nvSpPr>
        <p:spPr>
          <a:xfrm>
            <a:off x="3815142" y="5466446"/>
            <a:ext cx="4954044" cy="646331"/>
          </a:xfrm>
          <a:prstGeom prst="rect">
            <a:avLst/>
          </a:prstGeom>
          <a:noFill/>
        </p:spPr>
        <p:txBody>
          <a:bodyPr wrap="square" rtlCol="0">
            <a:spAutoFit/>
          </a:bodyPr>
          <a:lstStyle/>
          <a:p>
            <a:r>
              <a:rPr lang="en-US" altLang="zh-CN" sz="3600" b="1" dirty="0">
                <a:solidFill>
                  <a:srgbClr val="DB337B"/>
                </a:solidFill>
              </a:rPr>
              <a:t>Sus</a:t>
            </a:r>
            <a:r>
              <a:rPr lang="en-US" altLang="zh-CN" sz="3600" b="1" dirty="0">
                <a:solidFill>
                  <a:srgbClr val="0F91E1"/>
                </a:solidFill>
              </a:rPr>
              <a:t>taina</a:t>
            </a:r>
            <a:r>
              <a:rPr lang="en-US" altLang="zh-CN" sz="3600" b="1" dirty="0">
                <a:solidFill>
                  <a:srgbClr val="C0504D"/>
                </a:solidFill>
              </a:rPr>
              <a:t>ble</a:t>
            </a:r>
            <a:r>
              <a:rPr lang="en-US" altLang="zh-CN" sz="3600" b="1" dirty="0"/>
              <a:t> </a:t>
            </a:r>
            <a:r>
              <a:rPr lang="en-US" altLang="zh-CN" sz="3600" b="1" dirty="0">
                <a:solidFill>
                  <a:srgbClr val="FFC000"/>
                </a:solidFill>
              </a:rPr>
              <a:t>Tour</a:t>
            </a:r>
            <a:r>
              <a:rPr lang="en-US" altLang="zh-CN" sz="3600" b="1" dirty="0">
                <a:solidFill>
                  <a:srgbClr val="92D050"/>
                </a:solidFill>
              </a:rPr>
              <a:t>ism</a:t>
            </a:r>
            <a:endParaRPr lang="zh-CN" altLang="en-US" sz="3600" b="1" dirty="0">
              <a:solidFill>
                <a:srgbClr val="92D050"/>
              </a:solidFill>
            </a:endParaRPr>
          </a:p>
        </p:txBody>
      </p:sp>
    </p:spTree>
    <p:extLst>
      <p:ext uri="{BB962C8B-B14F-4D97-AF65-F5344CB8AC3E}">
        <p14:creationId xmlns:p14="http://schemas.microsoft.com/office/powerpoint/2010/main" val="352857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a:normAutofit/>
          </a:bodyPr>
          <a:lstStyle/>
          <a:p>
            <a:pPr lvl="0"/>
            <a:r>
              <a:rPr lang="en-US" dirty="0">
                <a:solidFill>
                  <a:srgbClr val="0A57A3"/>
                </a:solidFill>
              </a:rPr>
              <a:t>Thank You</a:t>
            </a:r>
          </a:p>
        </p:txBody>
      </p:sp>
      <p:pic>
        <p:nvPicPr>
          <p:cNvPr id="2" name="图片 1">
            <a:extLst>
              <a:ext uri="{FF2B5EF4-FFF2-40B4-BE49-F238E27FC236}">
                <a16:creationId xmlns:a16="http://schemas.microsoft.com/office/drawing/2014/main" id="{4A987C30-7455-EDBA-661D-682529FBB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674" y="5083175"/>
            <a:ext cx="4152900" cy="685800"/>
          </a:xfrm>
          <a:prstGeom prst="rect">
            <a:avLst/>
          </a:prstGeom>
        </p:spPr>
      </p:pic>
      <p:pic>
        <p:nvPicPr>
          <p:cNvPr id="3" name="图片 2">
            <a:extLst>
              <a:ext uri="{FF2B5EF4-FFF2-40B4-BE49-F238E27FC236}">
                <a16:creationId xmlns:a16="http://schemas.microsoft.com/office/drawing/2014/main" id="{945DBF2A-F04B-A97B-BABB-893735F1B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724" y="1934305"/>
            <a:ext cx="2082800" cy="997578"/>
          </a:xfrm>
          <a:prstGeom prst="rect">
            <a:avLst/>
          </a:prstGeom>
        </p:spPr>
      </p:pic>
    </p:spTree>
    <p:custDataLst>
      <p:tags r:id="rId1"/>
    </p:custDataLst>
    <p:extLst>
      <p:ext uri="{BB962C8B-B14F-4D97-AF65-F5344CB8AC3E}">
        <p14:creationId xmlns:p14="http://schemas.microsoft.com/office/powerpoint/2010/main" val="366323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367a241c-c536-442b-b3dd-7dc6a276bdb4"/>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e69c5ac3-dafd-4b9a-bbf1-d26a1016f816"/>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BC3649"/>
      </a:accent1>
      <a:accent2>
        <a:srgbClr val="6A868F"/>
      </a:accent2>
      <a:accent3>
        <a:srgbClr val="31778D"/>
      </a:accent3>
      <a:accent4>
        <a:srgbClr val="D6C88B"/>
      </a:accent4>
      <a:accent5>
        <a:srgbClr val="D66E49"/>
      </a:accent5>
      <a:accent6>
        <a:srgbClr val="649EB2"/>
      </a:accent6>
      <a:hlink>
        <a:srgbClr val="BC3649"/>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0A57A3"/>
      </a:accent1>
      <a:accent2>
        <a:srgbClr val="BB8B5E"/>
      </a:accent2>
      <a:accent3>
        <a:srgbClr val="318ED8"/>
      </a:accent3>
      <a:accent4>
        <a:srgbClr val="FFA643"/>
      </a:accent4>
      <a:accent5>
        <a:srgbClr val="775644"/>
      </a:accent5>
      <a:accent6>
        <a:srgbClr val="6FD4FB"/>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BC3649"/>
    </a:accent1>
    <a:accent2>
      <a:srgbClr val="6A868F"/>
    </a:accent2>
    <a:accent3>
      <a:srgbClr val="31778D"/>
    </a:accent3>
    <a:accent4>
      <a:srgbClr val="D6C88B"/>
    </a:accent4>
    <a:accent5>
      <a:srgbClr val="D66E49"/>
    </a:accent5>
    <a:accent6>
      <a:srgbClr val="649EB2"/>
    </a:accent6>
    <a:hlink>
      <a:srgbClr val="BC3649"/>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5"/>
    </a:dk2>
    <a:lt2>
      <a:srgbClr val="F0F0F0"/>
    </a:lt2>
    <a:accent1>
      <a:srgbClr val="BC3649"/>
    </a:accent1>
    <a:accent2>
      <a:srgbClr val="6A868F"/>
    </a:accent2>
    <a:accent3>
      <a:srgbClr val="31778D"/>
    </a:accent3>
    <a:accent4>
      <a:srgbClr val="D6C88B"/>
    </a:accent4>
    <a:accent5>
      <a:srgbClr val="D66E49"/>
    </a:accent5>
    <a:accent6>
      <a:srgbClr val="649EB2"/>
    </a:accent6>
    <a:hlink>
      <a:srgbClr val="BC364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1552</TotalTime>
  <Words>513</Words>
  <Application>Microsoft Office PowerPoint</Application>
  <PresentationFormat>Widescreen</PresentationFormat>
  <Paragraphs>64</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等线</vt:lpstr>
      <vt:lpstr>McKinsey Sans</vt:lpstr>
      <vt:lpstr>方正兰亭黑_GBK</vt:lpstr>
      <vt:lpstr>浪漫雅圆</vt:lpstr>
      <vt:lpstr>Arial</vt:lpstr>
      <vt:lpstr>Calibri</vt:lpstr>
      <vt:lpstr>Wingdings</vt:lpstr>
      <vt:lpstr>主题5</vt:lpstr>
      <vt:lpstr>Designed by OfficePLUS</vt:lpstr>
      <vt:lpstr>A Case Study on Sustainable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Michael Selfridge</cp:lastModifiedBy>
  <cp:revision>203</cp:revision>
  <cp:lastPrinted>2019-01-30T16:00:00Z</cp:lastPrinted>
  <dcterms:created xsi:type="dcterms:W3CDTF">2019-01-30T16:00:00Z</dcterms:created>
  <dcterms:modified xsi:type="dcterms:W3CDTF">2024-07-15T23:22:19Z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